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bel" panose="020B0604020202020204" charset="0"/>
      <p:regular r:id="rId25"/>
    </p:embeddedFont>
    <p:embeddedFont>
      <p:font typeface="Open Sans" panose="020B0604020202020204" charset="0"/>
      <p:regular r:id="rId26"/>
      <p:bold r:id="rId27"/>
      <p:italic r:id="rId28"/>
      <p:boldItalic r:id="rId29"/>
    </p:embeddedFont>
    <p:embeddedFont>
      <p:font typeface="Pacifico" panose="020B0604020202020204" charset="0"/>
      <p:regular r:id="rId30"/>
    </p:embeddedFont>
    <p:embeddedFont>
      <p:font typeface="Passion One" panose="020B0604020202020204" charset="0"/>
      <p:regular r:id="rId31"/>
      <p:bold r:id="rId32"/>
    </p:embeddedFont>
    <p:embeddedFont>
      <p:font typeface="PT Sans Narrow" panose="020B0604020202020204" charset="0"/>
      <p:regular r:id="rId33"/>
      <p:bold r:id="rId34"/>
    </p:embeddedFont>
    <p:embeddedFont>
      <p:font typeface="Roboto" panose="020B0604020202020204" charset="0"/>
      <p:regular r:id="rId35"/>
      <p:bold r:id="rId36"/>
      <p:italic r:id="rId37"/>
      <p:boldItalic r:id="rId38"/>
    </p:embeddedFont>
    <p:embeddedFont>
      <p:font typeface="Syncopate"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7" y="3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ocECptd9ZQhUtx-cIFpXtkJhq4Wjzgjb4BLT42Gw6x8/edit?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azon.com/Teaching-Number-Classroom-Year-Recovery/dp/1446282694/ref=asc_df_1446282694/?tag=hyprod-20&amp;linkCode=df0&amp;hvadid=312065696873&amp;hvpos=&amp;hvnetw=g&amp;hvrand=13554054705804557097&amp;hvpone=&amp;hvptwo=&amp;hvqmt=&amp;hvdev=c&amp;hvdvcmdl=&amp;hvlocint=&amp;hvlocphy=9017221&amp;hvtargid=pla-492128003669&amp;psc=1&amp;tag=&amp;ref=&amp;adgrpid=61316180399&amp;hvpone=&amp;hvptwo=&amp;hvadid=312065696873&amp;hvpos=&amp;hvnetw=g&amp;hvrand=13554054705804557097&amp;hvqmt=&amp;hvdev=c&amp;hvdvcmdl=&amp;hvlocint=&amp;hvlocphy=9017221&amp;hvtargid=pla-49212800366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amazon.com/Developing-Number-Knowledge-Assessment-Intervention/dp/0857020617/ref=asc_df_0857020617/?tag=hyprod-20&amp;linkCode=df0&amp;hvadid=366282405567&amp;hvpos=&amp;hvnetw=g&amp;hvrand=18276531640637373510&amp;hvpone=&amp;hvptwo=&amp;hvqmt=&amp;hvdev=c&amp;hvdvcmdl=&amp;hvlocint=&amp;hvlocphy=9017221&amp;hvtargid=pla-433202927198&amp;psc=1&amp;tag=&amp;ref=&amp;adgrpid=78795691600&amp;hvpone=&amp;hvptwo=&amp;hvadid=366282405567&amp;hvpos=&amp;hvnetw=g&amp;hvrand=18276531640637373510&amp;hvqmt=&amp;hvdev=c&amp;hvdvcmdl=&amp;hvlocint=&amp;hvlocphy=9017221&amp;hvtargid=pla-43320292719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Sheila </a:t>
            </a:r>
            <a:endParaRPr>
              <a:solidFill>
                <a:srgbClr val="0000FF"/>
              </a:solidFill>
            </a:endParaRPr>
          </a:p>
          <a:p>
            <a:pPr marL="0" lvl="0" indent="0" algn="l" rtl="0">
              <a:lnSpc>
                <a:spcPct val="100000"/>
              </a:lnSpc>
              <a:spcBef>
                <a:spcPts val="0"/>
              </a:spcBef>
              <a:spcAft>
                <a:spcPts val="0"/>
              </a:spcAft>
              <a:buSzPts val="1100"/>
              <a:buNone/>
            </a:pPr>
            <a:r>
              <a:rPr lang="en"/>
              <a:t>Don’t forget other combinations. Could use fractions.  I have ⅛.  I need… to make a whole.</a:t>
            </a:r>
            <a:endParaRPr/>
          </a:p>
          <a:p>
            <a:pPr marL="0" lvl="0" indent="0" algn="l" rtl="0">
              <a:lnSpc>
                <a:spcPct val="100000"/>
              </a:lnSpc>
              <a:spcBef>
                <a:spcPts val="0"/>
              </a:spcBef>
              <a:spcAft>
                <a:spcPts val="0"/>
              </a:spcAft>
              <a:buSzPts val="1100"/>
              <a:buNone/>
            </a:pPr>
            <a:r>
              <a:rPr lang="en"/>
              <a:t>Not really a counting routine, but also a number sense activity that you can do during a transition. Helps to build number sense, structure, and flexible thinking.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20 mins- Kassie and Sara</a:t>
            </a:r>
            <a:endParaRPr>
              <a:solidFill>
                <a:srgbClr val="0000FF"/>
              </a:solidFill>
            </a:endParaRPr>
          </a:p>
          <a:p>
            <a:pPr marL="0" lvl="0" indent="0" algn="l" rtl="0">
              <a:lnSpc>
                <a:spcPct val="100000"/>
              </a:lnSpc>
              <a:spcBef>
                <a:spcPts val="0"/>
              </a:spcBef>
              <a:spcAft>
                <a:spcPts val="0"/>
              </a:spcAft>
              <a:buSzPts val="1100"/>
              <a:buNone/>
            </a:pPr>
            <a:endParaRPr>
              <a:solidFill>
                <a:srgbClr val="0000FF"/>
              </a:solidFill>
            </a:endParaRPr>
          </a:p>
          <a:p>
            <a:pPr marL="0" lvl="0" indent="0" algn="l" rtl="0">
              <a:lnSpc>
                <a:spcPct val="100000"/>
              </a:lnSpc>
              <a:spcBef>
                <a:spcPts val="0"/>
              </a:spcBef>
              <a:spcAft>
                <a:spcPts val="0"/>
              </a:spcAft>
              <a:buSzPts val="1100"/>
              <a:buNone/>
            </a:pPr>
            <a:r>
              <a:rPr lang="en" u="sng">
                <a:solidFill>
                  <a:schemeClr val="hlink"/>
                </a:solidFill>
                <a:hlinkClick r:id="rId3"/>
              </a:rPr>
              <a:t>https://docs.google.com/document/d/1ocECptd9ZQhUtx-cIFpXtkJhq4Wjzgjb4BLT42Gw6x8/edit?usp=sharing</a:t>
            </a:r>
            <a:endParaRPr>
              <a:solidFill>
                <a:srgbClr val="0000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Video examples of number talks at each grade level.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Chelsee- 5 mins</a:t>
            </a:r>
            <a:endParaRPr>
              <a:solidFill>
                <a:srgbClr val="0000FF"/>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Chelsee</a:t>
            </a:r>
            <a:r>
              <a:rPr lang="en"/>
              <a:t> Poll: Developing Fluency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Chelsee</a:t>
            </a:r>
            <a:endParaRPr>
              <a:solidFill>
                <a:srgbClr val="0000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Chelsee</a:t>
            </a:r>
            <a:endParaRPr>
              <a:solidFill>
                <a:srgbClr val="0000FF"/>
              </a:solidFill>
            </a:endParaRPr>
          </a:p>
          <a:p>
            <a:pPr marL="0" lvl="0" indent="0" algn="l" rtl="0">
              <a:lnSpc>
                <a:spcPct val="100000"/>
              </a:lnSpc>
              <a:spcBef>
                <a:spcPts val="0"/>
              </a:spcBef>
              <a:spcAft>
                <a:spcPts val="0"/>
              </a:spcAft>
              <a:buSzPts val="1100"/>
              <a:buNone/>
            </a:pPr>
            <a:r>
              <a:rPr lang="en"/>
              <a:t>Accuracy, flexibility, efficiency, strategic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Sheila </a:t>
            </a:r>
            <a:endParaRPr>
              <a:solidFill>
                <a:srgbClr val="0000FF"/>
              </a:solidFill>
            </a:endParaRPr>
          </a:p>
          <a:p>
            <a:pPr marL="0" lvl="0" indent="0" algn="l" rtl="0">
              <a:lnSpc>
                <a:spcPct val="100000"/>
              </a:lnSpc>
              <a:spcBef>
                <a:spcPts val="0"/>
              </a:spcBef>
              <a:spcAft>
                <a:spcPts val="0"/>
              </a:spcAft>
              <a:buSzPts val="1100"/>
              <a:buNone/>
            </a:pPr>
            <a:r>
              <a:rPr lang="en"/>
              <a:t>LIFN connection If struggling with addition/subtraction, look at where deficit is.  NWS? Structure? Practice what they know to make permanent.  Give students supportive materials such as 5,10,20 frames, bead rack, 100 bead string, or change the range of numbers.  All play the same game, but at their zone of proximal development.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Chelsee </a:t>
            </a:r>
            <a:endParaRPr>
              <a:solidFill>
                <a:srgbClr val="0000FF"/>
              </a:solidFill>
            </a:endParaRPr>
          </a:p>
          <a:p>
            <a:pPr marL="0" lvl="0" indent="0" algn="l" rtl="0">
              <a:lnSpc>
                <a:spcPct val="100000"/>
              </a:lnSpc>
              <a:spcBef>
                <a:spcPts val="0"/>
              </a:spcBef>
              <a:spcAft>
                <a:spcPts val="0"/>
              </a:spcAft>
              <a:buSzPts val="1100"/>
              <a:buNone/>
            </a:pPr>
            <a:endParaRPr>
              <a:solidFill>
                <a:srgbClr val="0000FF"/>
              </a:solidFill>
            </a:endParaRPr>
          </a:p>
          <a:p>
            <a:pPr marL="0" lvl="0" indent="0" algn="l" rtl="0">
              <a:lnSpc>
                <a:spcPct val="100000"/>
              </a:lnSpc>
              <a:spcBef>
                <a:spcPts val="0"/>
              </a:spcBef>
              <a:spcAft>
                <a:spcPts val="0"/>
              </a:spcAft>
              <a:buSzPts val="1100"/>
              <a:buNone/>
            </a:pPr>
            <a:r>
              <a:rPr lang="en">
                <a:solidFill>
                  <a:schemeClr val="dk1"/>
                </a:solidFill>
              </a:rPr>
              <a:t>Use the same games just extend the range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Missy</a:t>
            </a:r>
            <a:endParaRPr>
              <a:solidFill>
                <a:srgbClr val="FF00FF"/>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Provide manipulatives as needed, taking them away will make it more complex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300">
                <a:solidFill>
                  <a:srgbClr val="0000FF"/>
                </a:solidFill>
              </a:rPr>
              <a:t>Kassie</a:t>
            </a:r>
            <a:endParaRPr sz="1300">
              <a:solidFill>
                <a:srgbClr val="0000FF"/>
              </a:solidFill>
            </a:endParaRPr>
          </a:p>
          <a:p>
            <a:pPr marL="0" lvl="0" indent="0" algn="l" rtl="0">
              <a:lnSpc>
                <a:spcPct val="100000"/>
              </a:lnSpc>
              <a:spcBef>
                <a:spcPts val="0"/>
              </a:spcBef>
              <a:spcAft>
                <a:spcPts val="0"/>
              </a:spcAft>
              <a:buSzPts val="1100"/>
              <a:buNone/>
            </a:pPr>
            <a:endParaRPr sz="1300">
              <a:solidFill>
                <a:srgbClr val="0000FF"/>
              </a:solidFill>
            </a:endParaRPr>
          </a:p>
          <a:p>
            <a:pPr marL="0" lvl="0" indent="0" algn="l" rtl="0">
              <a:lnSpc>
                <a:spcPct val="100000"/>
              </a:lnSpc>
              <a:spcBef>
                <a:spcPts val="0"/>
              </a:spcBef>
              <a:spcAft>
                <a:spcPts val="0"/>
              </a:spcAft>
              <a:buSzPts val="1100"/>
              <a:buNone/>
            </a:pPr>
            <a:r>
              <a:rPr lang="en" sz="1300">
                <a:solidFill>
                  <a:schemeClr val="dk1"/>
                </a:solidFill>
              </a:rPr>
              <a:t>Name Collection Box: https://www.youtube.com/watch?v=Kf2tIgCcKcs</a:t>
            </a:r>
            <a:endParaRPr sz="13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Sara: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focus shouldn’t be getting the answer, the focus should be </a:t>
            </a:r>
            <a:r>
              <a:rPr lang="en" b="1"/>
              <a:t>how we get the answer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Sara</a:t>
            </a:r>
            <a:endParaRPr>
              <a:solidFill>
                <a:srgbClr val="0000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Housekeeping: how to ask questions-Q and A button, unable to unmute and put camera on, follow up email with resources and video link, SCECHs-be sure to put in your first and last name and PIC number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5 mins - Chelsee</a:t>
            </a:r>
            <a:endParaRPr>
              <a:solidFill>
                <a:srgbClr val="0000FF"/>
              </a:solidFill>
            </a:endParaRPr>
          </a:p>
          <a:p>
            <a:pPr marL="0" lvl="0" indent="0" algn="l" rtl="0">
              <a:lnSpc>
                <a:spcPct val="100000"/>
              </a:lnSpc>
              <a:spcBef>
                <a:spcPts val="0"/>
              </a:spcBef>
              <a:spcAft>
                <a:spcPts val="0"/>
              </a:spcAft>
              <a:buSzPts val="1100"/>
              <a:buNone/>
            </a:pPr>
            <a:r>
              <a:rPr lang="en">
                <a:solidFill>
                  <a:schemeClr val="dk1"/>
                </a:solidFill>
              </a:rPr>
              <a:t>With just a few weeks left….</a:t>
            </a:r>
            <a:endParaRPr>
              <a:solidFill>
                <a:schemeClr val="dk1"/>
              </a:solidFill>
            </a:endParaRPr>
          </a:p>
          <a:p>
            <a:pPr marL="0" lvl="0" indent="0" algn="l" rtl="0">
              <a:lnSpc>
                <a:spcPct val="100000"/>
              </a:lnSpc>
              <a:spcBef>
                <a:spcPts val="0"/>
              </a:spcBef>
              <a:spcAft>
                <a:spcPts val="0"/>
              </a:spcAft>
              <a:buSzPts val="1100"/>
              <a:buNone/>
            </a:pPr>
            <a:r>
              <a:rPr lang="en"/>
              <a:t>Maybe a brief description as a review?</a:t>
            </a:r>
            <a:endParaRPr/>
          </a:p>
          <a:p>
            <a:pPr marL="0" lvl="0" indent="0" algn="l" rtl="0">
              <a:lnSpc>
                <a:spcPct val="100000"/>
              </a:lnSpc>
              <a:spcBef>
                <a:spcPts val="0"/>
              </a:spcBef>
              <a:spcAft>
                <a:spcPts val="0"/>
              </a:spcAft>
              <a:buSzPts val="1100"/>
              <a:buNone/>
            </a:pPr>
            <a:r>
              <a:rPr lang="en"/>
              <a:t>Link to Number Sense Document: https://docs.google.com/document/d/1ZAgz7pBqJ2xQAlNuLFXT2I9o2RTTgqzHk4QFyDE2p5I/edit?usp=sharing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000FF"/>
                </a:solidFill>
              </a:rPr>
              <a:t>*images are hyperlinked </a:t>
            </a:r>
            <a:endParaRPr>
              <a:solidFill>
                <a:srgbClr val="0000FF"/>
              </a:solidFill>
            </a:endParaRPr>
          </a:p>
          <a:p>
            <a:pPr marL="0" lvl="0" indent="0" algn="l" rtl="0">
              <a:lnSpc>
                <a:spcPct val="100000"/>
              </a:lnSpc>
              <a:spcBef>
                <a:spcPts val="0"/>
              </a:spcBef>
              <a:spcAft>
                <a:spcPts val="0"/>
              </a:spcAft>
              <a:buClr>
                <a:schemeClr val="dk1"/>
              </a:buClr>
              <a:buSzPts val="1100"/>
              <a:buFont typeface="Arial"/>
              <a:buNone/>
            </a:pPr>
            <a:endParaRPr>
              <a:solidFill>
                <a:srgbClr val="0000FF"/>
              </a:solidFill>
            </a:endParaRPr>
          </a:p>
          <a:p>
            <a:pPr marL="0" lvl="0" indent="0" algn="l" rtl="0">
              <a:lnSpc>
                <a:spcPct val="100000"/>
              </a:lnSpc>
              <a:spcBef>
                <a:spcPts val="0"/>
              </a:spcBef>
              <a:spcAft>
                <a:spcPts val="0"/>
              </a:spcAft>
              <a:buClr>
                <a:schemeClr val="dk1"/>
              </a:buClr>
              <a:buSzPts val="1100"/>
              <a:buFont typeface="Arial"/>
              <a:buNone/>
            </a:pPr>
            <a:r>
              <a:rPr lang="en">
                <a:solidFill>
                  <a:srgbClr val="0000FF"/>
                </a:solidFill>
              </a:rPr>
              <a:t>10mins -Missy </a:t>
            </a:r>
            <a:endParaRPr>
              <a:solidFill>
                <a:srgbClr val="0000FF"/>
              </a:solidFill>
            </a:endParaRPr>
          </a:p>
          <a:p>
            <a:pPr marL="0" lvl="0" indent="0" algn="l" rtl="0">
              <a:lnSpc>
                <a:spcPct val="100000"/>
              </a:lnSpc>
              <a:spcBef>
                <a:spcPts val="0"/>
              </a:spcBef>
              <a:spcAft>
                <a:spcPts val="0"/>
              </a:spcAft>
              <a:buClr>
                <a:schemeClr val="dk1"/>
              </a:buClr>
              <a:buSzPts val="1100"/>
              <a:buFont typeface="Arial"/>
              <a:buNone/>
            </a:pPr>
            <a:endParaRPr>
              <a:solidFill>
                <a:srgbClr val="0000FF"/>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What if we describe quick images, show some, and then actually do them as a panel to model what it looks like?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Purpose: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 -regular/irregular dot patterns help support the student to move to more sophisticated strategies in addition/subtraction by using imagery to represent quantities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-finger patterns supports the student with early understanding of small doubles, plus 5 and use of tracking for counting based strategies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-structuring provides readiness for using 5 and 10 for reference numbers when using non count by 1 strategies.  Structuring is the way to support students in moving to more sophisticated addition/subtraction strategies.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Missy</a:t>
            </a:r>
            <a:endParaRPr>
              <a:solidFill>
                <a:srgbClr val="0000FF"/>
              </a:solidFill>
            </a:endParaRPr>
          </a:p>
          <a:p>
            <a:pPr marL="0" lvl="0" indent="0" algn="l" rtl="0">
              <a:lnSpc>
                <a:spcPct val="100000"/>
              </a:lnSpc>
              <a:spcBef>
                <a:spcPts val="0"/>
              </a:spcBef>
              <a:spcAft>
                <a:spcPts val="0"/>
              </a:spcAft>
              <a:buSzPts val="1100"/>
              <a:buNone/>
            </a:pPr>
            <a:endParaRPr>
              <a:solidFill>
                <a:srgbClr val="0000FF"/>
              </a:solidFill>
            </a:endParaRPr>
          </a:p>
          <a:p>
            <a:pPr marL="0" lvl="0" indent="0" algn="l" rtl="0">
              <a:lnSpc>
                <a:spcPct val="100000"/>
              </a:lnSpc>
              <a:spcBef>
                <a:spcPts val="0"/>
              </a:spcBef>
              <a:spcAft>
                <a:spcPts val="0"/>
              </a:spcAft>
              <a:buSzPts val="1100"/>
              <a:buNone/>
            </a:pPr>
            <a:r>
              <a:rPr lang="en">
                <a:solidFill>
                  <a:srgbClr val="0000FF"/>
                </a:solidFill>
              </a:rPr>
              <a:t>Developing knowledge in the three foundations (structuring 1-20, conceptual place value, and Higher decade addition and subtraction)  they will be able to grapple with 2-digit tasks and deise their own mental strategies  (I am focusing the use of structuring)</a:t>
            </a:r>
            <a:endParaRPr>
              <a:solidFill>
                <a:srgbClr val="0000FF"/>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solidFill>
                  <a:srgbClr val="FF00FF"/>
                </a:solidFill>
              </a:rPr>
              <a:t>Purple Book Link: </a:t>
            </a:r>
            <a:r>
              <a:rPr lang="en" u="sng">
                <a:solidFill>
                  <a:schemeClr val="hlink"/>
                </a:solidFill>
                <a:hlinkClick r:id="rId3"/>
              </a:rPr>
              <a:t>https://www.amazon.com/Teaching-Number-Classroom-Year-Recovery/dp/1446282694/ref=asc_df_1446282694/?tag=hyprod-20&amp;linkCode=df0&amp;hvadid=312065696873&amp;hvpos=&amp;hvnetw=g&amp;hvrand=13554054705804557097&amp;hvpone=&amp;hvptwo=&amp;hvqmt=&amp;hvdev=c&amp;hvdvcmdl=&amp;hvlocint=&amp;hvlocphy=9017221&amp;hvtargid=pla-492128003669&amp;psc=1&amp;tag=&amp;ref=&amp;adgrpid=61316180399&amp;hvpone=&amp;hvptwo=&amp;hvadid=312065696873&amp;hvpos=&amp;hvnetw=g&amp;hvrand=13554054705804557097&amp;hvqmt=&amp;hvdev=c&amp;hvdvcmdl=&amp;hvlocint=&amp;hvlocphy=9017221&amp;hvtargid=pla-492128003669</a:t>
            </a:r>
            <a:endParaRPr>
              <a:solidFill>
                <a:srgbClr val="FF00FF"/>
              </a:solidFill>
            </a:endParaRPr>
          </a:p>
          <a:p>
            <a:pPr marL="0" lvl="0" indent="0" algn="l" rtl="0">
              <a:lnSpc>
                <a:spcPct val="100000"/>
              </a:lnSpc>
              <a:spcBef>
                <a:spcPts val="0"/>
              </a:spcBef>
              <a:spcAft>
                <a:spcPts val="0"/>
              </a:spcAft>
              <a:buSzPts val="1100"/>
              <a:buNone/>
            </a:pPr>
            <a:endParaRPr>
              <a:solidFill>
                <a:srgbClr val="FF00FF"/>
              </a:solidFill>
            </a:endParaRPr>
          </a:p>
          <a:p>
            <a:pPr marL="0" lvl="0" indent="0" algn="l" rtl="0">
              <a:lnSpc>
                <a:spcPct val="100000"/>
              </a:lnSpc>
              <a:spcBef>
                <a:spcPts val="0"/>
              </a:spcBef>
              <a:spcAft>
                <a:spcPts val="0"/>
              </a:spcAft>
              <a:buSzPts val="1100"/>
              <a:buNone/>
            </a:pPr>
            <a:r>
              <a:rPr lang="en">
                <a:solidFill>
                  <a:srgbClr val="FF00FF"/>
                </a:solidFill>
              </a:rPr>
              <a:t>Red Book Link: </a:t>
            </a:r>
            <a:r>
              <a:rPr lang="en" u="sng">
                <a:solidFill>
                  <a:schemeClr val="hlink"/>
                </a:solidFill>
                <a:hlinkClick r:id="rId4"/>
              </a:rPr>
              <a:t>https://www.amazon.com/Developing-Number-Knowledge-Assessment-Intervention/dp/0857020617/ref=asc_df_0857020617/?tag=hyprod-20&amp;linkCode=df0&amp;hvadid=366282405567&amp;hvpos=&amp;hvnetw=g&amp;hvrand=18276531640637373510&amp;hvpone=&amp;hvptwo=&amp;hvqmt=&amp;hvdev=c&amp;hvdvcmdl=&amp;hvlocint=&amp;hvlocphy=9017221&amp;hvtargid=pla-433202927198&amp;psc=1&amp;tag=&amp;ref=&amp;adgrpid=78795691600&amp;hvpone=&amp;hvptwo=&amp;hvadid=366282405567&amp;hvpos=&amp;hvnetw=g&amp;hvrand=18276531640637373510&amp;hvqmt=&amp;hvdev=c&amp;hvdvcmdl=&amp;hvlocint=&amp;hvlocphy=9017221&amp;hvtargid=pla-433202927198</a:t>
            </a:r>
            <a:endParaRPr>
              <a:solidFill>
                <a:srgbClr val="FF00FF"/>
              </a:solidFill>
            </a:endParaRPr>
          </a:p>
          <a:p>
            <a:pPr marL="0" lvl="0" indent="0" algn="l" rtl="0">
              <a:lnSpc>
                <a:spcPct val="100000"/>
              </a:lnSpc>
              <a:spcBef>
                <a:spcPts val="0"/>
              </a:spcBef>
              <a:spcAft>
                <a:spcPts val="0"/>
              </a:spcAft>
              <a:buSzPts val="1100"/>
              <a:buNone/>
            </a:pPr>
            <a:endParaRPr>
              <a:solidFill>
                <a:srgbClr val="FF00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Students should not be pressed to memorize initially, rather, they need extensive opportunities to develop multiplicative non-counting strategies before developing automaticity.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5 mins - Sheila </a:t>
            </a:r>
            <a:endParaRPr>
              <a:solidFill>
                <a:srgbClr val="0000FF"/>
              </a:solidFill>
            </a:endParaRPr>
          </a:p>
          <a:p>
            <a:pPr marL="0" lvl="0" indent="0" algn="l" rtl="0">
              <a:lnSpc>
                <a:spcPct val="100000"/>
              </a:lnSpc>
              <a:spcBef>
                <a:spcPts val="0"/>
              </a:spcBef>
              <a:spcAft>
                <a:spcPts val="0"/>
              </a:spcAft>
              <a:buSzPts val="1100"/>
              <a:buNone/>
            </a:pPr>
            <a:r>
              <a:rPr lang="en">
                <a:solidFill>
                  <a:srgbClr val="0000FF"/>
                </a:solidFill>
              </a:rPr>
              <a:t>Forward/backward number sequence by 1’s, 2’s, 5’s, 10’s, etc from various start points.  Why? Helps with development of number sense, adding and subtracting, and multiplicative reasoning.</a:t>
            </a:r>
            <a:endParaRPr>
              <a:solidFill>
                <a:srgbClr val="0000FF"/>
              </a:solidFill>
            </a:endParaRPr>
          </a:p>
          <a:p>
            <a:pPr marL="0" lvl="0" indent="0" algn="l" rtl="0">
              <a:lnSpc>
                <a:spcPct val="100000"/>
              </a:lnSpc>
              <a:spcBef>
                <a:spcPts val="0"/>
              </a:spcBef>
              <a:spcAft>
                <a:spcPts val="0"/>
              </a:spcAft>
              <a:buSzPts val="1100"/>
              <a:buNone/>
            </a:pPr>
            <a:r>
              <a:rPr lang="en">
                <a:solidFill>
                  <a:srgbClr val="0000FF"/>
                </a:solidFill>
              </a:rPr>
              <a:t>Do any time have a transition. </a:t>
            </a:r>
            <a:endParaRPr>
              <a:solidFill>
                <a:srgbClr val="0000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9"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9"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1"/>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6" name="Google Shape;5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2"/>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60" name="Google Shape;60;p12"/>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1" name="Google Shape;6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p:cSld name="TITLE_1_1_1_2_1_1">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430975" y="817500"/>
            <a:ext cx="8282100" cy="57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2">
  <p:cSld name="TITLE_1_1_1_1_3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430975" y="817500"/>
            <a:ext cx="8282100" cy="57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5B72B7"/>
              </a:buClr>
              <a:buSzPts val="2400"/>
              <a:buNone/>
              <a:defRPr sz="2400">
                <a:solidFill>
                  <a:srgbClr val="5B72B7"/>
                </a:solidFill>
              </a:defRPr>
            </a:lvl1pPr>
            <a:lvl2pPr lvl="1" algn="ctr">
              <a:lnSpc>
                <a:spcPct val="100000"/>
              </a:lnSpc>
              <a:spcBef>
                <a:spcPts val="0"/>
              </a:spcBef>
              <a:spcAft>
                <a:spcPts val="0"/>
              </a:spcAft>
              <a:buClr>
                <a:srgbClr val="5B72B7"/>
              </a:buClr>
              <a:buSzPts val="1800"/>
              <a:buNone/>
              <a:defRPr sz="1800">
                <a:solidFill>
                  <a:srgbClr val="5B72B7"/>
                </a:solidFill>
              </a:defRPr>
            </a:lvl2pPr>
            <a:lvl3pPr lvl="2" algn="ctr">
              <a:lnSpc>
                <a:spcPct val="100000"/>
              </a:lnSpc>
              <a:spcBef>
                <a:spcPts val="0"/>
              </a:spcBef>
              <a:spcAft>
                <a:spcPts val="0"/>
              </a:spcAft>
              <a:buClr>
                <a:srgbClr val="5B72B7"/>
              </a:buClr>
              <a:buSzPts val="1800"/>
              <a:buNone/>
              <a:defRPr sz="1800">
                <a:solidFill>
                  <a:srgbClr val="5B72B7"/>
                </a:solidFill>
              </a:defRPr>
            </a:lvl3pPr>
            <a:lvl4pPr lvl="3" algn="ctr">
              <a:lnSpc>
                <a:spcPct val="100000"/>
              </a:lnSpc>
              <a:spcBef>
                <a:spcPts val="0"/>
              </a:spcBef>
              <a:spcAft>
                <a:spcPts val="0"/>
              </a:spcAft>
              <a:buClr>
                <a:srgbClr val="5B72B7"/>
              </a:buClr>
              <a:buSzPts val="1800"/>
              <a:buNone/>
              <a:defRPr sz="1800">
                <a:solidFill>
                  <a:srgbClr val="5B72B7"/>
                </a:solidFill>
              </a:defRPr>
            </a:lvl4pPr>
            <a:lvl5pPr lvl="4" algn="ctr">
              <a:lnSpc>
                <a:spcPct val="100000"/>
              </a:lnSpc>
              <a:spcBef>
                <a:spcPts val="0"/>
              </a:spcBef>
              <a:spcAft>
                <a:spcPts val="0"/>
              </a:spcAft>
              <a:buClr>
                <a:srgbClr val="5B72B7"/>
              </a:buClr>
              <a:buSzPts val="1800"/>
              <a:buNone/>
              <a:defRPr sz="1800">
                <a:solidFill>
                  <a:srgbClr val="5B72B7"/>
                </a:solidFill>
              </a:defRPr>
            </a:lvl5pPr>
            <a:lvl6pPr lvl="5" algn="ctr">
              <a:lnSpc>
                <a:spcPct val="100000"/>
              </a:lnSpc>
              <a:spcBef>
                <a:spcPts val="0"/>
              </a:spcBef>
              <a:spcAft>
                <a:spcPts val="0"/>
              </a:spcAft>
              <a:buClr>
                <a:srgbClr val="5B72B7"/>
              </a:buClr>
              <a:buSzPts val="1800"/>
              <a:buNone/>
              <a:defRPr sz="1800">
                <a:solidFill>
                  <a:srgbClr val="5B72B7"/>
                </a:solidFill>
              </a:defRPr>
            </a:lvl6pPr>
            <a:lvl7pPr lvl="6" algn="ctr">
              <a:lnSpc>
                <a:spcPct val="100000"/>
              </a:lnSpc>
              <a:spcBef>
                <a:spcPts val="0"/>
              </a:spcBef>
              <a:spcAft>
                <a:spcPts val="0"/>
              </a:spcAft>
              <a:buClr>
                <a:srgbClr val="5B72B7"/>
              </a:buClr>
              <a:buSzPts val="1800"/>
              <a:buNone/>
              <a:defRPr sz="1800">
                <a:solidFill>
                  <a:srgbClr val="5B72B7"/>
                </a:solidFill>
              </a:defRPr>
            </a:lvl7pPr>
            <a:lvl8pPr lvl="7" algn="ctr">
              <a:lnSpc>
                <a:spcPct val="100000"/>
              </a:lnSpc>
              <a:spcBef>
                <a:spcPts val="0"/>
              </a:spcBef>
              <a:spcAft>
                <a:spcPts val="0"/>
              </a:spcAft>
              <a:buClr>
                <a:srgbClr val="5B72B7"/>
              </a:buClr>
              <a:buSzPts val="1800"/>
              <a:buNone/>
              <a:defRPr sz="1800">
                <a:solidFill>
                  <a:srgbClr val="5B72B7"/>
                </a:solidFill>
              </a:defRPr>
            </a:lvl8pPr>
            <a:lvl9pPr lvl="8" algn="ctr">
              <a:lnSpc>
                <a:spcPct val="100000"/>
              </a:lnSpc>
              <a:spcBef>
                <a:spcPts val="0"/>
              </a:spcBef>
              <a:spcAft>
                <a:spcPts val="0"/>
              </a:spcAft>
              <a:buClr>
                <a:srgbClr val="5B72B7"/>
              </a:buClr>
              <a:buSzPts val="1800"/>
              <a:buNone/>
              <a:defRPr sz="1800">
                <a:solidFill>
                  <a:srgbClr val="5B72B7"/>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8" name="Google Shape;68;p15"/>
          <p:cNvPicPr preferRelativeResize="0"/>
          <p:nvPr/>
        </p:nvPicPr>
        <p:blipFill rotWithShape="1">
          <a:blip r:embed="rId3">
            <a:alphaModFix/>
          </a:blip>
          <a:srcRect/>
          <a:stretch/>
        </p:blipFill>
        <p:spPr>
          <a:xfrm>
            <a:off x="254425" y="201113"/>
            <a:ext cx="8635149" cy="4741275"/>
          </a:xfrm>
          <a:prstGeom prst="rect">
            <a:avLst/>
          </a:prstGeom>
          <a:noFill/>
          <a:ln>
            <a:noFill/>
          </a:ln>
        </p:spPr>
      </p:pic>
      <p:sp>
        <p:nvSpPr>
          <p:cNvPr id="69" name="Google Shape;69;p15"/>
          <p:cNvSpPr txBox="1">
            <a:spLocks noGrp="1"/>
          </p:cNvSpPr>
          <p:nvPr>
            <p:ph type="title"/>
          </p:nvPr>
        </p:nvSpPr>
        <p:spPr>
          <a:xfrm>
            <a:off x="1002325" y="711175"/>
            <a:ext cx="2072100" cy="1166400"/>
          </a:xfrm>
          <a:prstGeom prst="rect">
            <a:avLst/>
          </a:prstGeom>
          <a:noFill/>
          <a:ln>
            <a:noFill/>
          </a:ln>
        </p:spPr>
        <p:txBody>
          <a:bodyPr spcFirstLastPara="1" wrap="square" lIns="91425" tIns="91425" rIns="91425" bIns="91425" anchor="t" anchorCtr="0">
            <a:normAutofit/>
          </a:bodyPr>
          <a:lstStyle>
            <a:lvl1pPr lvl="0" algn="l">
              <a:lnSpc>
                <a:spcPct val="80000"/>
              </a:lnSpc>
              <a:spcBef>
                <a:spcPts val="0"/>
              </a:spcBef>
              <a:spcAft>
                <a:spcPts val="0"/>
              </a:spcAft>
              <a:buSzPts val="3600"/>
              <a:buNone/>
              <a:defRPr/>
            </a:lvl1pPr>
            <a:lvl2pPr lvl="1" algn="l">
              <a:lnSpc>
                <a:spcPct val="80000"/>
              </a:lnSpc>
              <a:spcBef>
                <a:spcPts val="0"/>
              </a:spcBef>
              <a:spcAft>
                <a:spcPts val="0"/>
              </a:spcAft>
              <a:buSzPts val="3600"/>
              <a:buNone/>
              <a:defRPr/>
            </a:lvl2pPr>
            <a:lvl3pPr lvl="2" algn="l">
              <a:lnSpc>
                <a:spcPct val="80000"/>
              </a:lnSpc>
              <a:spcBef>
                <a:spcPts val="0"/>
              </a:spcBef>
              <a:spcAft>
                <a:spcPts val="0"/>
              </a:spcAft>
              <a:buSzPts val="3600"/>
              <a:buNone/>
              <a:defRPr/>
            </a:lvl3pPr>
            <a:lvl4pPr lvl="3" algn="l">
              <a:lnSpc>
                <a:spcPct val="80000"/>
              </a:lnSpc>
              <a:spcBef>
                <a:spcPts val="0"/>
              </a:spcBef>
              <a:spcAft>
                <a:spcPts val="0"/>
              </a:spcAft>
              <a:buSzPts val="3600"/>
              <a:buNone/>
              <a:defRPr/>
            </a:lvl4pPr>
            <a:lvl5pPr lvl="4" algn="l">
              <a:lnSpc>
                <a:spcPct val="80000"/>
              </a:lnSpc>
              <a:spcBef>
                <a:spcPts val="0"/>
              </a:spcBef>
              <a:spcAft>
                <a:spcPts val="0"/>
              </a:spcAft>
              <a:buSzPts val="3600"/>
              <a:buNone/>
              <a:defRPr/>
            </a:lvl5pPr>
            <a:lvl6pPr lvl="5" algn="l">
              <a:lnSpc>
                <a:spcPct val="80000"/>
              </a:lnSpc>
              <a:spcBef>
                <a:spcPts val="0"/>
              </a:spcBef>
              <a:spcAft>
                <a:spcPts val="0"/>
              </a:spcAft>
              <a:buSzPts val="3600"/>
              <a:buNone/>
              <a:defRPr/>
            </a:lvl6pPr>
            <a:lvl7pPr lvl="6" algn="l">
              <a:lnSpc>
                <a:spcPct val="80000"/>
              </a:lnSpc>
              <a:spcBef>
                <a:spcPts val="0"/>
              </a:spcBef>
              <a:spcAft>
                <a:spcPts val="0"/>
              </a:spcAft>
              <a:buSzPts val="3600"/>
              <a:buNone/>
              <a:defRPr/>
            </a:lvl7pPr>
            <a:lvl8pPr lvl="7" algn="l">
              <a:lnSpc>
                <a:spcPct val="80000"/>
              </a:lnSpc>
              <a:spcBef>
                <a:spcPts val="0"/>
              </a:spcBef>
              <a:spcAft>
                <a:spcPts val="0"/>
              </a:spcAft>
              <a:buSzPts val="3600"/>
              <a:buNone/>
              <a:defRPr/>
            </a:lvl8pPr>
            <a:lvl9pPr lvl="8" algn="l">
              <a:lnSpc>
                <a:spcPct val="80000"/>
              </a:lnSpc>
              <a:spcBef>
                <a:spcPts val="0"/>
              </a:spcBef>
              <a:spcAft>
                <a:spcPts val="0"/>
              </a:spcAft>
              <a:buSzPts val="3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
        <p:cNvGrpSpPr/>
        <p:nvPr/>
      </p:nvGrpSpPr>
      <p:grpSpPr>
        <a:xfrm>
          <a:off x="0" y="0"/>
          <a:ext cx="0" cy="0"/>
          <a:chOff x="0" y="0"/>
          <a:chExt cx="0" cy="0"/>
        </a:xfrm>
      </p:grpSpPr>
      <p:sp>
        <p:nvSpPr>
          <p:cNvPr id="22" name="Google Shape;22;p3"/>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p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4" name="Google Shape;24;p3"/>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 name="Google Shape;25;p3"/>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6" name="Google Shape;26;p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7" name="Google Shape;2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5"/>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4" name="Google Shape;3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40" name="Google Shape;40;p7"/>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7"/>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5" name="Google Shape;45;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9"/>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9"/>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50" name="Google Shape;5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53" name="Google Shape;5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drive.google.com/file/d/1KSzo2HSfxEeHW7zP-UmJNMV1-o1q-O6I/view?usp=sharing" TargetMode="External"/><Relationship Id="rId7" Type="http://schemas.openxmlformats.org/officeDocument/2006/relationships/hyperlink" Target="https://jamboard.google.com/d/1A_wfm_zdJKrBV3yhUs9wG44P-69I7oFUFNLhGCM6D5c/viewer?f=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drive.google.com/file/d/1f11A1xkfSFX4kOGZ2wXtd5eRqvJU9mj6/view?usp=sharing" TargetMode="External"/><Relationship Id="rId5" Type="http://schemas.openxmlformats.org/officeDocument/2006/relationships/hyperlink" Target="https://drive.google.com/file/d/1ShnSdDvb5Z0Xt4G1aNq08L9MTIdYQv9q/view?usp=sharing" TargetMode="External"/><Relationship Id="rId4" Type="http://schemas.openxmlformats.org/officeDocument/2006/relationships/hyperlink" Target="https://drive.google.com/file/d/15AZ5TWbvjCE1fJ7kVgjHr9N1vwMYterQ/view?usp=shari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playlist?list=PLEBpy8VH1kn8qhDjRZTlghcThjpuWFSm5" TargetMode="External"/><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youtube.com/playlist?list=PLEBpy8VH1kn-PuUHDfvXtgxBMrxWufhJj" TargetMode="External"/><Relationship Id="rId5" Type="http://schemas.openxmlformats.org/officeDocument/2006/relationships/hyperlink" Target="https://www.youtube.com/playlist?list=PLEBpy8VH1kn_0q_uWIkPGSk4syNXfPpXX" TargetMode="External"/><Relationship Id="rId4" Type="http://schemas.openxmlformats.org/officeDocument/2006/relationships/hyperlink" Target="https://www.youtube.com/playlist?list=PLEBpy8VH1kn8yjK0agCI8wvOMlMG0Hi9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athrecovery.org/resource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docs.google.com/document/d/1Qt68LoXz0pxtL9vohl9oo311NyHaoTiAdjIqGFoLJ8I/edit?usp=sharing" TargetMode="External"/><Relationship Id="rId3" Type="http://schemas.openxmlformats.org/officeDocument/2006/relationships/hyperlink" Target="https://drive.google.com/file/d/1yEqj4Idt58iGXuK2ooo1EDoWUTdGfUb7/view?usp=sharing" TargetMode="External"/><Relationship Id="rId7" Type="http://schemas.openxmlformats.org/officeDocument/2006/relationships/hyperlink" Target="https://youtu.be/gTTRXNOizvw" TargetMode="External"/><Relationship Id="rId12" Type="http://schemas.openxmlformats.org/officeDocument/2006/relationships/hyperlink" Target="https://drive.google.com/file/d/1nikRDbBMM_VgfnfTk9GjBwLJq7YHtMDz/view?usp=sharin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drive.google.com/file/d/1E-rYYUZWAbJ_9r8iz6jGzhis831vIKDi/view?usp=sharing" TargetMode="External"/><Relationship Id="rId11" Type="http://schemas.openxmlformats.org/officeDocument/2006/relationships/hyperlink" Target="https://youtu.be/BNeGn6gitS4" TargetMode="External"/><Relationship Id="rId5" Type="http://schemas.openxmlformats.org/officeDocument/2006/relationships/hyperlink" Target="https://youtu.be/eT8l-YyeI_k" TargetMode="External"/><Relationship Id="rId10" Type="http://schemas.openxmlformats.org/officeDocument/2006/relationships/hyperlink" Target="https://drive.google.com/file/d/1KjTnjSV9ZmT5gJeYWmastjcxmwBhbp82/view?usp=sharing" TargetMode="External"/><Relationship Id="rId4" Type="http://schemas.openxmlformats.org/officeDocument/2006/relationships/hyperlink" Target="https://gfletchy.com/2019/04/09/building-automaticity-with-base-ten-cards/" TargetMode="External"/><Relationship Id="rId9" Type="http://schemas.openxmlformats.org/officeDocument/2006/relationships/hyperlink" Target="https://youtu.be/rTEen0p12R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drive.google.com/file/d/1P0jkNlJgtjYdbxcVHPb0SSAKl0kcFwHq/view?usp=sharing" TargetMode="External"/><Relationship Id="rId3" Type="http://schemas.openxmlformats.org/officeDocument/2006/relationships/hyperlink" Target="https://youtu.be/MtYUYHQYYCo" TargetMode="External"/><Relationship Id="rId7" Type="http://schemas.openxmlformats.org/officeDocument/2006/relationships/hyperlink" Target="https://youtu.be/qVZCcSSuoWI"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docs.google.com/document/d/1gBozr8ZrTzmeOQzR-mWYb2pNsm9_QY0KKS6wUKKOTxI/edit?usp=sharing" TargetMode="External"/><Relationship Id="rId5" Type="http://schemas.openxmlformats.org/officeDocument/2006/relationships/hyperlink" Target="https://youtu.be/RGjL3NRqCPw" TargetMode="External"/><Relationship Id="rId4" Type="http://schemas.openxmlformats.org/officeDocument/2006/relationships/hyperlink" Target="https://docs.google.com/document/d/1BTeAI-3KKYXz_IJ8NXOURx19X5AwMMtKAACDUCKQ45A/edit?usp=sharin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drive.google.com/file/d/1GTlWbjc0HMS34Li62lv4jVjjQB4Mz5UX/view?usp=sharing" TargetMode="External"/><Relationship Id="rId3" Type="http://schemas.openxmlformats.org/officeDocument/2006/relationships/hyperlink" Target="https://youtu.be/T6xydNXu_Zg" TargetMode="External"/><Relationship Id="rId7" Type="http://schemas.openxmlformats.org/officeDocument/2006/relationships/hyperlink" Target="https://www.mathrecovery.org/resources/math-recovery/arithmetic-rack-bingo"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mathrecovery.org/resources/math-recovery/go-fish" TargetMode="External"/><Relationship Id="rId5" Type="http://schemas.openxmlformats.org/officeDocument/2006/relationships/hyperlink" Target="https://youtu.be/t-0wvBdYcfY" TargetMode="External"/><Relationship Id="rId4" Type="http://schemas.openxmlformats.org/officeDocument/2006/relationships/hyperlink" Target="https://docs.google.com/document/d/1j0RtbbFW_CsdF_Ib5FJNjP1X9gHCWENBIySSCBeXHvY/edit?usp=sharing" TargetMode="External"/><Relationship Id="rId9" Type="http://schemas.openxmlformats.org/officeDocument/2006/relationships/hyperlink" Target="https://drive.google.com/file/d/1yjkHDkMmP4fkewbfGzphC6igqDGH8P-9/view?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drive.google.com/file/d/1x0A3XIaiL-AGZ7hlQHyhwp760EERU22c/view?usp=sharing" TargetMode="External"/><Relationship Id="rId13" Type="http://schemas.openxmlformats.org/officeDocument/2006/relationships/hyperlink" Target="https://drive.google.com/file/d/18B_a2bR1j3Gofr19GcCqdXPQM8vqh2wu/view?usp=sharing" TargetMode="External"/><Relationship Id="rId3" Type="http://schemas.openxmlformats.org/officeDocument/2006/relationships/hyperlink" Target="https://youtu.be/2yahGTAJsRk" TargetMode="External"/><Relationship Id="rId7" Type="http://schemas.openxmlformats.org/officeDocument/2006/relationships/hyperlink" Target="https://youtu.be/w1r7LocDhvA" TargetMode="External"/><Relationship Id="rId12"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docs.google.com/document/d/19os4XXEgBxreNCwktO7hmYdJOrr6Doz78ZyA8dHT4SA/edit?usp=sharing" TargetMode="External"/><Relationship Id="rId11" Type="http://schemas.openxmlformats.org/officeDocument/2006/relationships/hyperlink" Target="https://www.youtube.com/watch?v=Kf2tIgCcKcs" TargetMode="External"/><Relationship Id="rId5" Type="http://schemas.openxmlformats.org/officeDocument/2006/relationships/hyperlink" Target="https://www.24game.com/s-2-24-game-96-card-decks.aspx" TargetMode="External"/><Relationship Id="rId10" Type="http://schemas.openxmlformats.org/officeDocument/2006/relationships/image" Target="../media/image30.png"/><Relationship Id="rId4" Type="http://schemas.openxmlformats.org/officeDocument/2006/relationships/hyperlink" Target="https://docs.google.com/document/d/1awNg9fQXCTxn-jLe5gXM5t9XhEFmQ1DTxtxV4o9k5y0/edit?usp=sharing" TargetMode="External"/><Relationship Id="rId9" Type="http://schemas.openxmlformats.org/officeDocument/2006/relationships/hyperlink" Target="https://gfletchy.com/2019/03/17/multiplication-subitizing-card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forms.gle/ZWoCJ6iCBYBg5Fhi7" TargetMode="External"/><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6.jpg"/><Relationship Id="rId7" Type="http://schemas.openxmlformats.org/officeDocument/2006/relationships/hyperlink" Target="mailto:schneebergers@perry.k12.mi.us" TargetMode="Externa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11" Type="http://schemas.openxmlformats.org/officeDocument/2006/relationships/image" Target="../media/image9.jpg"/><Relationship Id="rId5" Type="http://schemas.openxmlformats.org/officeDocument/2006/relationships/hyperlink" Target="mailto:bruckman@owosso.k12.mi.us" TargetMode="External"/><Relationship Id="rId10" Type="http://schemas.openxmlformats.org/officeDocument/2006/relationships/hyperlink" Target="mailto:klawhorne@bathschools.net" TargetMode="External"/><Relationship Id="rId4" Type="http://schemas.openxmlformats.org/officeDocument/2006/relationships/hyperlink" Target="mailto:chelsee.schram@gmail.com" TargetMode="External"/><Relationship Id="rId9" Type="http://schemas.openxmlformats.org/officeDocument/2006/relationships/hyperlink" Target="mailto:37mthldr73@gmail.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ZAgz7pBqJ2xQAlNuLFXT2I9o2RTTgqzHk4QFyDE2p5I/edit?usp=shari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docs.google.com/presentation/d/1Kgl9nshn8r2iviRP925HGHFQXY_NC911RWElefko8uI/edit?usp=sharing" TargetMode="External"/><Relationship Id="rId18" Type="http://schemas.openxmlformats.org/officeDocument/2006/relationships/image" Target="../media/image17.png"/><Relationship Id="rId3" Type="http://schemas.openxmlformats.org/officeDocument/2006/relationships/hyperlink" Target="https://www.therecoveringtraditionalist.com/how-to-use-subitizing/" TargetMode="External"/><Relationship Id="rId7" Type="http://schemas.openxmlformats.org/officeDocument/2006/relationships/hyperlink" Target="https://docs.google.com/presentation/d/14-APmD2Uh2jeO79fKKkWfdnJ6OpJPHtIOCM9wDQ2fmA/edit?usp=sharing" TargetMode="External"/><Relationship Id="rId12" Type="http://schemas.openxmlformats.org/officeDocument/2006/relationships/image" Target="../media/image14.png"/><Relationship Id="rId17" Type="http://schemas.openxmlformats.org/officeDocument/2006/relationships/hyperlink" Target="https://docs.google.com/presentation/d/1OerNGNwBisPvRhY2IwzvPQPIi92ji8KM2JkM67Me_4E/edit?usp=sharing" TargetMode="External"/><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hyperlink" Target="https://docs.google.com/presentation/d/1aOz3OnK61sYcrD2Aktt3O0YbNBdoFGoCt59xRPFiW4k/edit?usp=sharing" TargetMode="External"/><Relationship Id="rId5" Type="http://schemas.openxmlformats.org/officeDocument/2006/relationships/hyperlink" Target="https://youtu.be/T8zN_TycZEE" TargetMode="External"/><Relationship Id="rId15" Type="http://schemas.openxmlformats.org/officeDocument/2006/relationships/hyperlink" Target="https://docs.google.com/presentation/d/1AY0AaI03Nt33A7OPrqVDuFu_Q16L25TIrbGTvpnuUJk/edit?usp=sharing" TargetMode="External"/><Relationship Id="rId10" Type="http://schemas.openxmlformats.org/officeDocument/2006/relationships/image" Target="../media/image13.png"/><Relationship Id="rId19" Type="http://schemas.openxmlformats.org/officeDocument/2006/relationships/hyperlink" Target="https://drive.google.com/file/d/1AE7PY_TRo9c2_sNVGy77ZfLC5xdP376X/view?usp=sharing" TargetMode="External"/><Relationship Id="rId4" Type="http://schemas.openxmlformats.org/officeDocument/2006/relationships/hyperlink" Target="https://drive.google.com/file/d/12oXnIs_IE352H9QbSYX5cbYgvDJfsL3N/view" TargetMode="External"/><Relationship Id="rId9" Type="http://schemas.openxmlformats.org/officeDocument/2006/relationships/hyperlink" Target="https://docs.google.com/presentation/d/1BRZkCZp5V2EngNz8uS07UqunrwalV1u6ujrgX6Q_OoA/edit?usp=sharing" TargetMode="External"/><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AJQQ26tYMPOCTM-AzHKXK1U1cqyu293fte7jIDTVYxo/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226415"/>
              <a:buNone/>
            </a:pPr>
            <a:r>
              <a:rPr lang="en"/>
              <a:t>Number Sense and Fluency </a:t>
            </a:r>
            <a:r>
              <a:rPr lang="en" sz="2650"/>
              <a:t>Pt 2</a:t>
            </a:r>
            <a:endParaRPr sz="2650"/>
          </a:p>
        </p:txBody>
      </p:sp>
      <p:sp>
        <p:nvSpPr>
          <p:cNvPr id="75" name="Google Shape;75;p16"/>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a:t>Mid Michigan Math Ladies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193500" y="1199675"/>
            <a:ext cx="4045200" cy="1675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
              <a:t>Counting Routines</a:t>
            </a:r>
            <a:endParaRPr/>
          </a:p>
        </p:txBody>
      </p:sp>
      <p:sp>
        <p:nvSpPr>
          <p:cNvPr id="160" name="Google Shape;160;p25"/>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a:t>I Have, I Need…..</a:t>
            </a:r>
            <a:endParaRPr/>
          </a:p>
        </p:txBody>
      </p:sp>
      <p:sp>
        <p:nvSpPr>
          <p:cNvPr id="161" name="Google Shape;161;p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lnSpcReduction="10000"/>
          </a:bodyPr>
          <a:lstStyle/>
          <a:p>
            <a:pPr marL="0" lvl="0" indent="0" algn="l" rtl="0">
              <a:lnSpc>
                <a:spcPct val="115000"/>
              </a:lnSpc>
              <a:spcBef>
                <a:spcPts val="0"/>
              </a:spcBef>
              <a:spcAft>
                <a:spcPts val="0"/>
              </a:spcAft>
              <a:buSzPts val="1800"/>
              <a:buNone/>
            </a:pPr>
            <a:r>
              <a:rPr lang="en"/>
              <a:t>To 5</a:t>
            </a:r>
            <a:endParaRPr/>
          </a:p>
          <a:p>
            <a:pPr marL="457200" lvl="0" indent="-342900" algn="l" rtl="0">
              <a:lnSpc>
                <a:spcPct val="115000"/>
              </a:lnSpc>
              <a:spcBef>
                <a:spcPts val="1200"/>
              </a:spcBef>
              <a:spcAft>
                <a:spcPts val="0"/>
              </a:spcAft>
              <a:buSzPts val="1800"/>
              <a:buChar char="●"/>
            </a:pPr>
            <a:r>
              <a:rPr lang="en"/>
              <a:t>I have 3, I need?</a:t>
            </a:r>
            <a:endParaRPr/>
          </a:p>
          <a:p>
            <a:pPr marL="0" lvl="0" indent="0" algn="l" rtl="0">
              <a:lnSpc>
                <a:spcPct val="115000"/>
              </a:lnSpc>
              <a:spcBef>
                <a:spcPts val="1200"/>
              </a:spcBef>
              <a:spcAft>
                <a:spcPts val="0"/>
              </a:spcAft>
              <a:buSzPts val="1800"/>
              <a:buNone/>
            </a:pPr>
            <a:r>
              <a:rPr lang="en"/>
              <a:t>To 10</a:t>
            </a:r>
            <a:endParaRPr/>
          </a:p>
          <a:p>
            <a:pPr marL="457200" lvl="0" indent="-342900" algn="l" rtl="0">
              <a:lnSpc>
                <a:spcPct val="115000"/>
              </a:lnSpc>
              <a:spcBef>
                <a:spcPts val="1200"/>
              </a:spcBef>
              <a:spcAft>
                <a:spcPts val="0"/>
              </a:spcAft>
              <a:buSzPts val="1800"/>
              <a:buChar char="●"/>
            </a:pPr>
            <a:r>
              <a:rPr lang="en"/>
              <a:t>I have 8, I need ?</a:t>
            </a:r>
            <a:endParaRPr/>
          </a:p>
          <a:p>
            <a:pPr marL="0" lvl="0" indent="0" algn="l" rtl="0">
              <a:lnSpc>
                <a:spcPct val="115000"/>
              </a:lnSpc>
              <a:spcBef>
                <a:spcPts val="1200"/>
              </a:spcBef>
              <a:spcAft>
                <a:spcPts val="0"/>
              </a:spcAft>
              <a:buSzPts val="1800"/>
              <a:buNone/>
            </a:pPr>
            <a:r>
              <a:rPr lang="en"/>
              <a:t>To 20</a:t>
            </a:r>
            <a:endParaRPr/>
          </a:p>
          <a:p>
            <a:pPr marL="457200" lvl="0" indent="-342900" algn="l" rtl="0">
              <a:lnSpc>
                <a:spcPct val="115000"/>
              </a:lnSpc>
              <a:spcBef>
                <a:spcPts val="1200"/>
              </a:spcBef>
              <a:spcAft>
                <a:spcPts val="0"/>
              </a:spcAft>
              <a:buSzPts val="1800"/>
              <a:buChar char="●"/>
            </a:pPr>
            <a:r>
              <a:rPr lang="en"/>
              <a:t>I have 13, I need?</a:t>
            </a:r>
            <a:endParaRPr/>
          </a:p>
          <a:p>
            <a:pPr marL="0" lvl="0" indent="0" algn="l" rtl="0">
              <a:lnSpc>
                <a:spcPct val="115000"/>
              </a:lnSpc>
              <a:spcBef>
                <a:spcPts val="1200"/>
              </a:spcBef>
              <a:spcAft>
                <a:spcPts val="0"/>
              </a:spcAft>
              <a:buSzPts val="1800"/>
              <a:buNone/>
            </a:pPr>
            <a:r>
              <a:rPr lang="en"/>
              <a:t>To 100</a:t>
            </a:r>
            <a:endParaRPr/>
          </a:p>
          <a:p>
            <a:pPr marL="457200" lvl="0" indent="-342900" algn="l" rtl="0">
              <a:lnSpc>
                <a:spcPct val="115000"/>
              </a:lnSpc>
              <a:spcBef>
                <a:spcPts val="1200"/>
              </a:spcBef>
              <a:spcAft>
                <a:spcPts val="0"/>
              </a:spcAft>
              <a:buSzPts val="1800"/>
              <a:buChar char="●"/>
            </a:pPr>
            <a:r>
              <a:rPr lang="en"/>
              <a:t>I have 37, I need?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490250" y="526350"/>
            <a:ext cx="39780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5400"/>
              <a:buNone/>
            </a:pPr>
            <a:r>
              <a:rPr lang="en"/>
              <a:t>Number Talks</a:t>
            </a:r>
            <a:endParaRPr/>
          </a:p>
        </p:txBody>
      </p:sp>
      <p:sp>
        <p:nvSpPr>
          <p:cNvPr id="167" name="Google Shape;167;p26"/>
          <p:cNvSpPr txBox="1"/>
          <p:nvPr/>
        </p:nvSpPr>
        <p:spPr>
          <a:xfrm>
            <a:off x="0" y="0"/>
            <a:ext cx="38394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3"/>
              </a:rPr>
              <a:t>Grade3-5_Number_Talks copy.pdf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4"/>
              </a:rPr>
              <a:t>Grade1_Number_Talks.pdf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5"/>
              </a:rPr>
              <a:t>number_talks_second_grade_resource.pdf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6"/>
              </a:rPr>
              <a:t>Grade K Number Talks Resource bps copy.pdf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6"/>
          <p:cNvSpPr txBox="1"/>
          <p:nvPr/>
        </p:nvSpPr>
        <p:spPr>
          <a:xfrm>
            <a:off x="5588875" y="3907925"/>
            <a:ext cx="3405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sng" strike="noStrike" cap="none">
                <a:solidFill>
                  <a:schemeClr val="hlink"/>
                </a:solidFill>
                <a:latin typeface="Open Sans"/>
                <a:ea typeface="Open Sans"/>
                <a:cs typeface="Open Sans"/>
                <a:sym typeface="Open Sans"/>
                <a:hlinkClick r:id="rId7"/>
              </a:rPr>
              <a:t>Number Talk  Jamboard </a:t>
            </a:r>
            <a:endParaRPr sz="1400" b="1"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 sz="1400" b="1" i="0" u="sng" strike="noStrike" cap="none">
                <a:solidFill>
                  <a:schemeClr val="hlink"/>
                </a:solidFill>
                <a:latin typeface="Open Sans"/>
                <a:ea typeface="Open Sans"/>
                <a:cs typeface="Open Sans"/>
                <a:sym typeface="Open Sans"/>
                <a:hlinkClick r:id="rId7"/>
              </a:rPr>
              <a:t>Upper Elementary - Middle School</a:t>
            </a:r>
            <a:endParaRPr sz="1400" b="1" i="0" u="none" strike="noStrike" cap="none">
              <a:solidFill>
                <a:srgbClr val="000000"/>
              </a:solidFill>
              <a:latin typeface="Open Sans"/>
              <a:ea typeface="Open Sans"/>
              <a:cs typeface="Open Sans"/>
              <a:sym typeface="Open Sans"/>
            </a:endParaRPr>
          </a:p>
        </p:txBody>
      </p:sp>
      <p:pic>
        <p:nvPicPr>
          <p:cNvPr id="169" name="Google Shape;169;p26"/>
          <p:cNvPicPr preferRelativeResize="0"/>
          <p:nvPr/>
        </p:nvPicPr>
        <p:blipFill rotWithShape="1">
          <a:blip r:embed="rId8">
            <a:alphaModFix/>
          </a:blip>
          <a:srcRect/>
          <a:stretch/>
        </p:blipFill>
        <p:spPr>
          <a:xfrm>
            <a:off x="5224450" y="0"/>
            <a:ext cx="2817669" cy="360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idx="4294967295"/>
          </p:nvPr>
        </p:nvSpPr>
        <p:spPr>
          <a:xfrm>
            <a:off x="659775" y="253175"/>
            <a:ext cx="3675900" cy="4517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Number Talks Videos</a:t>
            </a:r>
            <a:endParaRPr/>
          </a:p>
          <a:p>
            <a:pPr marL="0" lvl="0" indent="0" algn="l" rtl="0">
              <a:lnSpc>
                <a:spcPct val="100000"/>
              </a:lnSpc>
              <a:spcBef>
                <a:spcPts val="0"/>
              </a:spcBef>
              <a:spcAft>
                <a:spcPts val="0"/>
              </a:spcAft>
              <a:buSzPct val="285714"/>
              <a:buNone/>
            </a:pPr>
            <a:endParaRPr sz="1400">
              <a:solidFill>
                <a:srgbClr val="000000"/>
              </a:solidFill>
            </a:endParaRPr>
          </a:p>
          <a:p>
            <a:pPr marL="0" lvl="0" indent="0" algn="l" rtl="0">
              <a:lnSpc>
                <a:spcPct val="100000"/>
              </a:lnSpc>
              <a:spcBef>
                <a:spcPts val="0"/>
              </a:spcBef>
              <a:spcAft>
                <a:spcPts val="0"/>
              </a:spcAft>
              <a:buSzPct val="285714"/>
              <a:buNone/>
            </a:pPr>
            <a:r>
              <a:rPr lang="en" sz="1400" b="0">
                <a:solidFill>
                  <a:srgbClr val="000000"/>
                </a:solidFill>
              </a:rPr>
              <a:t>BK/K: </a:t>
            </a:r>
            <a:r>
              <a:rPr lang="en" sz="1400" b="0" u="sng">
                <a:solidFill>
                  <a:schemeClr val="hlink"/>
                </a:solidFill>
                <a:hlinkClick r:id="rId3"/>
              </a:rPr>
              <a:t>https://www.youtube.com/playlist?list=PLEBpy8VH1kn8qhDjRZTlghcThjpuWFSm5</a:t>
            </a:r>
            <a:endParaRPr/>
          </a:p>
          <a:p>
            <a:pPr marL="0" lvl="0" indent="0" algn="l" rtl="0">
              <a:lnSpc>
                <a:spcPct val="100000"/>
              </a:lnSpc>
              <a:spcBef>
                <a:spcPts val="0"/>
              </a:spcBef>
              <a:spcAft>
                <a:spcPts val="0"/>
              </a:spcAft>
              <a:buSzPct val="111111"/>
              <a:buNone/>
            </a:pPr>
            <a:endParaRPr/>
          </a:p>
          <a:p>
            <a:pPr marL="0" lvl="0" indent="0" algn="l" rtl="0">
              <a:lnSpc>
                <a:spcPct val="100000"/>
              </a:lnSpc>
              <a:spcBef>
                <a:spcPts val="0"/>
              </a:spcBef>
              <a:spcAft>
                <a:spcPts val="0"/>
              </a:spcAft>
              <a:buSzPct val="285714"/>
              <a:buNone/>
            </a:pPr>
            <a:r>
              <a:rPr lang="en" sz="1400" b="0">
                <a:solidFill>
                  <a:srgbClr val="000000"/>
                </a:solidFill>
              </a:rPr>
              <a:t>1st/2nd:</a:t>
            </a:r>
            <a:endParaRPr sz="1400" b="0">
              <a:solidFill>
                <a:srgbClr val="000000"/>
              </a:solidFill>
            </a:endParaRPr>
          </a:p>
          <a:p>
            <a:pPr marL="0" lvl="0" indent="0" algn="l" rtl="0">
              <a:lnSpc>
                <a:spcPct val="100000"/>
              </a:lnSpc>
              <a:spcBef>
                <a:spcPts val="0"/>
              </a:spcBef>
              <a:spcAft>
                <a:spcPts val="0"/>
              </a:spcAft>
              <a:buSzPct val="285714"/>
              <a:buNone/>
            </a:pPr>
            <a:r>
              <a:rPr lang="en" sz="1400" b="0" u="sng">
                <a:solidFill>
                  <a:schemeClr val="hlink"/>
                </a:solidFill>
                <a:hlinkClick r:id="rId4"/>
              </a:rPr>
              <a:t>https://www.youtube.com/playlist?list=PLEBpy8VH1kn8yjK0agCI8wvOMlMG0Hi9S</a:t>
            </a:r>
            <a:endParaRPr sz="1400" b="0">
              <a:solidFill>
                <a:srgbClr val="000000"/>
              </a:solidFill>
            </a:endParaRPr>
          </a:p>
          <a:p>
            <a:pPr marL="0" lvl="0" indent="0" algn="l" rtl="0">
              <a:lnSpc>
                <a:spcPct val="100000"/>
              </a:lnSpc>
              <a:spcBef>
                <a:spcPts val="0"/>
              </a:spcBef>
              <a:spcAft>
                <a:spcPts val="0"/>
              </a:spcAft>
              <a:buSzPct val="285714"/>
              <a:buNone/>
            </a:pPr>
            <a:endParaRPr sz="1400" b="0">
              <a:solidFill>
                <a:srgbClr val="000000"/>
              </a:solidFill>
            </a:endParaRPr>
          </a:p>
          <a:p>
            <a:pPr marL="0" lvl="0" indent="0" algn="l" rtl="0">
              <a:lnSpc>
                <a:spcPct val="100000"/>
              </a:lnSpc>
              <a:spcBef>
                <a:spcPts val="0"/>
              </a:spcBef>
              <a:spcAft>
                <a:spcPts val="0"/>
              </a:spcAft>
              <a:buSzPct val="285714"/>
              <a:buNone/>
            </a:pPr>
            <a:endParaRPr sz="1400" b="0">
              <a:solidFill>
                <a:srgbClr val="000000"/>
              </a:solidFill>
            </a:endParaRPr>
          </a:p>
          <a:p>
            <a:pPr marL="0" lvl="0" indent="0" algn="l" rtl="0">
              <a:lnSpc>
                <a:spcPct val="100000"/>
              </a:lnSpc>
              <a:spcBef>
                <a:spcPts val="0"/>
              </a:spcBef>
              <a:spcAft>
                <a:spcPts val="0"/>
              </a:spcAft>
              <a:buSzPct val="285714"/>
              <a:buNone/>
            </a:pPr>
            <a:r>
              <a:rPr lang="en" sz="1400" b="0">
                <a:solidFill>
                  <a:srgbClr val="000000"/>
                </a:solidFill>
              </a:rPr>
              <a:t>3rd:</a:t>
            </a:r>
            <a:endParaRPr sz="1400" b="0">
              <a:solidFill>
                <a:srgbClr val="000000"/>
              </a:solidFill>
            </a:endParaRPr>
          </a:p>
          <a:p>
            <a:pPr marL="0" lvl="0" indent="0" algn="l" rtl="0">
              <a:lnSpc>
                <a:spcPct val="100000"/>
              </a:lnSpc>
              <a:spcBef>
                <a:spcPts val="0"/>
              </a:spcBef>
              <a:spcAft>
                <a:spcPts val="0"/>
              </a:spcAft>
              <a:buSzPct val="285714"/>
              <a:buNone/>
            </a:pPr>
            <a:r>
              <a:rPr lang="en" sz="1400" b="0" u="sng">
                <a:solidFill>
                  <a:schemeClr val="hlink"/>
                </a:solidFill>
                <a:hlinkClick r:id="rId5"/>
              </a:rPr>
              <a:t>https://www.youtube.com/playlist?list=PLEBpy8VH1kn_0q_uWIkPGSk4syNXfPpXX</a:t>
            </a:r>
            <a:endParaRPr sz="1400" b="0">
              <a:solidFill>
                <a:srgbClr val="000000"/>
              </a:solidFill>
            </a:endParaRPr>
          </a:p>
          <a:p>
            <a:pPr marL="0" lvl="0" indent="0" algn="l" rtl="0">
              <a:lnSpc>
                <a:spcPct val="100000"/>
              </a:lnSpc>
              <a:spcBef>
                <a:spcPts val="0"/>
              </a:spcBef>
              <a:spcAft>
                <a:spcPts val="0"/>
              </a:spcAft>
              <a:buSzPct val="285714"/>
              <a:buNone/>
            </a:pPr>
            <a:endParaRPr sz="1400" b="0">
              <a:solidFill>
                <a:srgbClr val="000000"/>
              </a:solidFill>
            </a:endParaRPr>
          </a:p>
          <a:p>
            <a:pPr marL="0" lvl="0" indent="0" algn="l" rtl="0">
              <a:lnSpc>
                <a:spcPct val="100000"/>
              </a:lnSpc>
              <a:spcBef>
                <a:spcPts val="0"/>
              </a:spcBef>
              <a:spcAft>
                <a:spcPts val="0"/>
              </a:spcAft>
              <a:buSzPct val="285714"/>
              <a:buNone/>
            </a:pPr>
            <a:endParaRPr sz="1400" b="0">
              <a:solidFill>
                <a:srgbClr val="000000"/>
              </a:solidFill>
            </a:endParaRPr>
          </a:p>
          <a:p>
            <a:pPr marL="0" lvl="0" indent="0" algn="l" rtl="0">
              <a:lnSpc>
                <a:spcPct val="100000"/>
              </a:lnSpc>
              <a:spcBef>
                <a:spcPts val="0"/>
              </a:spcBef>
              <a:spcAft>
                <a:spcPts val="0"/>
              </a:spcAft>
              <a:buSzPct val="285714"/>
              <a:buNone/>
            </a:pPr>
            <a:r>
              <a:rPr lang="en" sz="1400" b="0">
                <a:solidFill>
                  <a:srgbClr val="000000"/>
                </a:solidFill>
              </a:rPr>
              <a:t>4th/5th/6th:</a:t>
            </a:r>
            <a:endParaRPr sz="1400" b="0">
              <a:solidFill>
                <a:srgbClr val="000000"/>
              </a:solidFill>
            </a:endParaRPr>
          </a:p>
          <a:p>
            <a:pPr marL="0" lvl="0" indent="0" algn="l" rtl="0">
              <a:lnSpc>
                <a:spcPct val="100000"/>
              </a:lnSpc>
              <a:spcBef>
                <a:spcPts val="0"/>
              </a:spcBef>
              <a:spcAft>
                <a:spcPts val="0"/>
              </a:spcAft>
              <a:buSzPct val="285714"/>
              <a:buNone/>
            </a:pPr>
            <a:r>
              <a:rPr lang="en" sz="1400" b="0" u="sng">
                <a:solidFill>
                  <a:schemeClr val="hlink"/>
                </a:solidFill>
                <a:hlinkClick r:id="rId6"/>
              </a:rPr>
              <a:t>https://www.youtube.com/playlist?list=PLEBpy8VH1kn-PuUHDfvXtgxBMrxWufhJj</a:t>
            </a:r>
            <a:endParaRPr sz="1400" b="0">
              <a:solidFill>
                <a:srgbClr val="000000"/>
              </a:solidFill>
            </a:endParaRPr>
          </a:p>
        </p:txBody>
      </p:sp>
      <p:pic>
        <p:nvPicPr>
          <p:cNvPr id="175" name="Google Shape;175;p27"/>
          <p:cNvPicPr preferRelativeResize="0"/>
          <p:nvPr/>
        </p:nvPicPr>
        <p:blipFill rotWithShape="1">
          <a:blip r:embed="rId7">
            <a:alphaModFix/>
          </a:blip>
          <a:srcRect/>
          <a:stretch/>
        </p:blipFill>
        <p:spPr>
          <a:xfrm>
            <a:off x="5071150" y="569800"/>
            <a:ext cx="3007464" cy="1853825"/>
          </a:xfrm>
          <a:prstGeom prst="rect">
            <a:avLst/>
          </a:prstGeom>
          <a:noFill/>
          <a:ln>
            <a:noFill/>
          </a:ln>
        </p:spPr>
      </p:pic>
      <p:pic>
        <p:nvPicPr>
          <p:cNvPr id="176" name="Google Shape;176;p27"/>
          <p:cNvPicPr preferRelativeResize="0"/>
          <p:nvPr/>
        </p:nvPicPr>
        <p:blipFill rotWithShape="1">
          <a:blip r:embed="rId8">
            <a:alphaModFix/>
          </a:blip>
          <a:srcRect/>
          <a:stretch/>
        </p:blipFill>
        <p:spPr>
          <a:xfrm>
            <a:off x="4860575" y="2703963"/>
            <a:ext cx="3218050" cy="1921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5400"/>
              <a:buNone/>
            </a:pPr>
            <a:r>
              <a:rPr lang="en"/>
              <a:t>Fluency Games</a:t>
            </a:r>
            <a:endParaRPr/>
          </a:p>
          <a:p>
            <a:pPr marL="0" lvl="0" indent="0" algn="l" rtl="0">
              <a:lnSpc>
                <a:spcPct val="100000"/>
              </a:lnSpc>
              <a:spcBef>
                <a:spcPts val="0"/>
              </a:spcBef>
              <a:spcAft>
                <a:spcPts val="0"/>
              </a:spcAft>
              <a:buSzPts val="5400"/>
              <a:buNone/>
            </a:pPr>
            <a:r>
              <a:rPr lang="en" sz="1400" u="sng">
                <a:solidFill>
                  <a:schemeClr val="hlink"/>
                </a:solidFill>
                <a:hlinkClick r:id="rId3"/>
              </a:rPr>
              <a:t>Free Resources | US Math Recovery Council®</a:t>
            </a:r>
            <a:endParaRPr sz="1400"/>
          </a:p>
          <a:p>
            <a:pPr marL="0" lvl="0" indent="0" algn="l" rtl="0">
              <a:lnSpc>
                <a:spcPct val="100000"/>
              </a:lnSpc>
              <a:spcBef>
                <a:spcPts val="0"/>
              </a:spcBef>
              <a:spcAft>
                <a:spcPts val="0"/>
              </a:spcAft>
              <a:buSzPts val="5400"/>
              <a:buNone/>
            </a:pPr>
            <a:endParaRPr sz="1400"/>
          </a:p>
        </p:txBody>
      </p:sp>
      <p:sp>
        <p:nvSpPr>
          <p:cNvPr id="182" name="Google Shape;182;p28"/>
          <p:cNvSpPr txBox="1"/>
          <p:nvPr/>
        </p:nvSpPr>
        <p:spPr>
          <a:xfrm rot="1651462">
            <a:off x="6755926" y="760342"/>
            <a:ext cx="2003350" cy="6157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000000"/>
                </a:solidFill>
                <a:latin typeface="Open Sans"/>
                <a:ea typeface="Open Sans"/>
                <a:cs typeface="Open Sans"/>
                <a:sym typeface="Open Sans"/>
              </a:rPr>
              <a:t>Accurate </a:t>
            </a:r>
            <a:endParaRPr sz="2800" b="1" i="0" u="none" strike="noStrike" cap="none">
              <a:solidFill>
                <a:srgbClr val="000000"/>
              </a:solidFill>
              <a:latin typeface="Open Sans"/>
              <a:ea typeface="Open Sans"/>
              <a:cs typeface="Open Sans"/>
              <a:sym typeface="Open Sans"/>
            </a:endParaRPr>
          </a:p>
        </p:txBody>
      </p:sp>
      <p:sp>
        <p:nvSpPr>
          <p:cNvPr id="183" name="Google Shape;183;p28"/>
          <p:cNvSpPr txBox="1"/>
          <p:nvPr/>
        </p:nvSpPr>
        <p:spPr>
          <a:xfrm rot="528954">
            <a:off x="5823861" y="2126875"/>
            <a:ext cx="2155161" cy="69249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b="1" i="0" u="none" strike="noStrike" cap="none">
                <a:solidFill>
                  <a:srgbClr val="000000"/>
                </a:solidFill>
                <a:latin typeface="Pacifico"/>
                <a:ea typeface="Pacifico"/>
                <a:cs typeface="Pacifico"/>
                <a:sym typeface="Pacifico"/>
              </a:rPr>
              <a:t>Efficient</a:t>
            </a:r>
            <a:endParaRPr sz="3300" b="1" i="0" u="none" strike="noStrike" cap="none">
              <a:solidFill>
                <a:srgbClr val="000000"/>
              </a:solidFill>
              <a:latin typeface="Pacifico"/>
              <a:ea typeface="Pacifico"/>
              <a:cs typeface="Pacifico"/>
              <a:sym typeface="Pacifico"/>
            </a:endParaRPr>
          </a:p>
        </p:txBody>
      </p:sp>
      <p:sp>
        <p:nvSpPr>
          <p:cNvPr id="184" name="Google Shape;184;p28"/>
          <p:cNvSpPr txBox="1"/>
          <p:nvPr/>
        </p:nvSpPr>
        <p:spPr>
          <a:xfrm rot="-685385">
            <a:off x="5255129" y="3640843"/>
            <a:ext cx="3396071" cy="64642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000000"/>
                </a:solidFill>
                <a:latin typeface="Syncopate"/>
                <a:ea typeface="Syncopate"/>
                <a:cs typeface="Syncopate"/>
                <a:sym typeface="Syncopate"/>
              </a:rPr>
              <a:t>Flexible</a:t>
            </a:r>
            <a:endParaRPr sz="3000" b="1" i="0" u="none" strike="noStrike" cap="none">
              <a:solidFill>
                <a:srgbClr val="000000"/>
              </a:solidFill>
              <a:latin typeface="Syncopate"/>
              <a:ea typeface="Syncopate"/>
              <a:cs typeface="Syncopate"/>
              <a:sym typeface="Syncopate"/>
            </a:endParaRPr>
          </a:p>
        </p:txBody>
      </p:sp>
      <p:sp>
        <p:nvSpPr>
          <p:cNvPr id="185" name="Google Shape;185;p28"/>
          <p:cNvSpPr txBox="1"/>
          <p:nvPr/>
        </p:nvSpPr>
        <p:spPr>
          <a:xfrm rot="-273453">
            <a:off x="4006685" y="853434"/>
            <a:ext cx="1883957" cy="70815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 sz="3400" b="1" i="0" u="none" strike="noStrike" cap="none">
                <a:solidFill>
                  <a:srgbClr val="000000"/>
                </a:solidFill>
                <a:latin typeface="Passion One"/>
                <a:ea typeface="Passion One"/>
                <a:cs typeface="Passion One"/>
                <a:sym typeface="Passion One"/>
              </a:rPr>
              <a:t>Strategic</a:t>
            </a:r>
            <a:endParaRPr sz="3400" b="1" i="0" u="none" strike="noStrike" cap="none">
              <a:solidFill>
                <a:srgbClr val="000000"/>
              </a:solidFill>
              <a:latin typeface="Passion One"/>
              <a:ea typeface="Passion One"/>
              <a:cs typeface="Passion One"/>
              <a:sym typeface="Passion On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171450" y="66675"/>
            <a:ext cx="5153100" cy="1978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5400"/>
              <a:buNone/>
            </a:pPr>
            <a:r>
              <a:rPr lang="en"/>
              <a:t>Developing fluency?</a:t>
            </a:r>
            <a:endParaRPr/>
          </a:p>
        </p:txBody>
      </p:sp>
      <p:pic>
        <p:nvPicPr>
          <p:cNvPr id="191" name="Google Shape;191;p29"/>
          <p:cNvPicPr preferRelativeResize="0"/>
          <p:nvPr/>
        </p:nvPicPr>
        <p:blipFill rotWithShape="1">
          <a:blip r:embed="rId3">
            <a:alphaModFix/>
          </a:blip>
          <a:srcRect/>
          <a:stretch/>
        </p:blipFill>
        <p:spPr>
          <a:xfrm>
            <a:off x="5124800" y="152400"/>
            <a:ext cx="3596507" cy="4838701"/>
          </a:xfrm>
          <a:prstGeom prst="rect">
            <a:avLst/>
          </a:prstGeom>
          <a:noFill/>
          <a:ln>
            <a:noFill/>
          </a:ln>
        </p:spPr>
      </p:pic>
      <p:pic>
        <p:nvPicPr>
          <p:cNvPr id="192" name="Google Shape;192;p29"/>
          <p:cNvPicPr preferRelativeResize="0"/>
          <p:nvPr/>
        </p:nvPicPr>
        <p:blipFill rotWithShape="1">
          <a:blip r:embed="rId4">
            <a:alphaModFix/>
          </a:blip>
          <a:srcRect/>
          <a:stretch/>
        </p:blipFill>
        <p:spPr>
          <a:xfrm>
            <a:off x="359600" y="1933950"/>
            <a:ext cx="4495800" cy="3057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6"/>
        <p:cNvGrpSpPr/>
        <p:nvPr/>
      </p:nvGrpSpPr>
      <p:grpSpPr>
        <a:xfrm>
          <a:off x="0" y="0"/>
          <a:ext cx="0" cy="0"/>
          <a:chOff x="0" y="0"/>
          <a:chExt cx="0" cy="0"/>
        </a:xfrm>
      </p:grpSpPr>
      <p:pic>
        <p:nvPicPr>
          <p:cNvPr id="197" name="Google Shape;197;p30"/>
          <p:cNvPicPr preferRelativeResize="0"/>
          <p:nvPr/>
        </p:nvPicPr>
        <p:blipFill rotWithShape="1">
          <a:blip r:embed="rId3">
            <a:alphaModFix/>
          </a:blip>
          <a:srcRect/>
          <a:stretch/>
        </p:blipFill>
        <p:spPr>
          <a:xfrm>
            <a:off x="1964600" y="161925"/>
            <a:ext cx="4867275" cy="4819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Fluency</a:t>
            </a:r>
            <a:endParaRPr/>
          </a:p>
        </p:txBody>
      </p:sp>
      <p:sp>
        <p:nvSpPr>
          <p:cNvPr id="203" name="Google Shape;203;p3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lnSpcReduction="20000"/>
          </a:bodyPr>
          <a:lstStyle/>
          <a:p>
            <a:pPr marL="457200" lvl="0" indent="-342900" algn="l" rtl="0">
              <a:lnSpc>
                <a:spcPct val="115000"/>
              </a:lnSpc>
              <a:spcBef>
                <a:spcPts val="0"/>
              </a:spcBef>
              <a:spcAft>
                <a:spcPts val="0"/>
              </a:spcAft>
              <a:buClr>
                <a:srgbClr val="5B72B7"/>
              </a:buClr>
              <a:buSzPts val="1800"/>
              <a:buFont typeface="Passion One"/>
              <a:buChar char="●"/>
            </a:pPr>
            <a:r>
              <a:rPr lang="en" b="1">
                <a:solidFill>
                  <a:srgbClr val="5B72B7"/>
                </a:solidFill>
                <a:latin typeface="Passion One"/>
                <a:ea typeface="Passion One"/>
                <a:cs typeface="Passion One"/>
                <a:sym typeface="Passion One"/>
              </a:rPr>
              <a:t>So much more than speed and memorization. It’s about RELATIONSHIPS!</a:t>
            </a:r>
            <a:endParaRPr b="1">
              <a:solidFill>
                <a:srgbClr val="5B72B7"/>
              </a:solidFill>
              <a:latin typeface="Passion One"/>
              <a:ea typeface="Passion One"/>
              <a:cs typeface="Passion One"/>
              <a:sym typeface="Passion One"/>
            </a:endParaRPr>
          </a:p>
          <a:p>
            <a:pPr marL="914400" lvl="1" indent="-342900" algn="l" rtl="0">
              <a:lnSpc>
                <a:spcPct val="115000"/>
              </a:lnSpc>
              <a:spcBef>
                <a:spcPts val="0"/>
              </a:spcBef>
              <a:spcAft>
                <a:spcPts val="0"/>
              </a:spcAft>
              <a:buClr>
                <a:srgbClr val="5B72B7"/>
              </a:buClr>
              <a:buSzPts val="1800"/>
              <a:buFont typeface="Passion One"/>
              <a:buChar char="○"/>
            </a:pPr>
            <a:r>
              <a:rPr lang="en" sz="1800">
                <a:solidFill>
                  <a:srgbClr val="5B72B7"/>
                </a:solidFill>
                <a:latin typeface="Passion One"/>
                <a:ea typeface="Passion One"/>
                <a:cs typeface="Passion One"/>
                <a:sym typeface="Passion One"/>
              </a:rPr>
              <a:t>We want students to know their facts; to have them at their fingertips</a:t>
            </a:r>
            <a:endParaRPr sz="1800">
              <a:solidFill>
                <a:srgbClr val="5B72B7"/>
              </a:solidFill>
              <a:latin typeface="Passion One"/>
              <a:ea typeface="Passion One"/>
              <a:cs typeface="Passion One"/>
              <a:sym typeface="Passion One"/>
            </a:endParaRPr>
          </a:p>
          <a:p>
            <a:pPr marL="914400" lvl="1" indent="-342900" algn="l" rtl="0">
              <a:lnSpc>
                <a:spcPct val="115000"/>
              </a:lnSpc>
              <a:spcBef>
                <a:spcPts val="0"/>
              </a:spcBef>
              <a:spcAft>
                <a:spcPts val="0"/>
              </a:spcAft>
              <a:buClr>
                <a:srgbClr val="5B72B7"/>
              </a:buClr>
              <a:buSzPts val="1800"/>
              <a:buFont typeface="Passion One"/>
              <a:buChar char="○"/>
            </a:pPr>
            <a:r>
              <a:rPr lang="en" sz="1800">
                <a:solidFill>
                  <a:srgbClr val="5B72B7"/>
                </a:solidFill>
                <a:latin typeface="Passion One"/>
                <a:ea typeface="Passion One"/>
                <a:cs typeface="Passion One"/>
                <a:sym typeface="Passion One"/>
              </a:rPr>
              <a:t>Number Sense provides students with the knowledge and structure to think flexibly about numbers.</a:t>
            </a:r>
            <a:endParaRPr sz="1800">
              <a:solidFill>
                <a:srgbClr val="5B72B7"/>
              </a:solidFill>
              <a:latin typeface="Passion One"/>
              <a:ea typeface="Passion One"/>
              <a:cs typeface="Passion One"/>
              <a:sym typeface="Passion One"/>
            </a:endParaRPr>
          </a:p>
          <a:p>
            <a:pPr marL="0" lvl="0" indent="0" algn="l" rtl="0">
              <a:lnSpc>
                <a:spcPct val="115000"/>
              </a:lnSpc>
              <a:spcBef>
                <a:spcPts val="1600"/>
              </a:spcBef>
              <a:spcAft>
                <a:spcPts val="0"/>
              </a:spcAft>
              <a:buSzPts val="1800"/>
              <a:buNone/>
            </a:pPr>
            <a:endParaRPr>
              <a:solidFill>
                <a:srgbClr val="5B72B7"/>
              </a:solidFill>
              <a:latin typeface="Passion One"/>
              <a:ea typeface="Passion One"/>
              <a:cs typeface="Passion One"/>
              <a:sym typeface="Passion One"/>
            </a:endParaRPr>
          </a:p>
          <a:p>
            <a:pPr marL="0" lvl="0" indent="0" algn="l" rtl="0">
              <a:lnSpc>
                <a:spcPct val="100000"/>
              </a:lnSpc>
              <a:spcBef>
                <a:spcPts val="1600"/>
              </a:spcBef>
              <a:spcAft>
                <a:spcPts val="0"/>
              </a:spcAft>
              <a:buSzPts val="1800"/>
              <a:buNone/>
            </a:pPr>
            <a:r>
              <a:rPr lang="en" sz="1400">
                <a:solidFill>
                  <a:srgbClr val="000000"/>
                </a:solidFill>
                <a:latin typeface="Abel"/>
                <a:ea typeface="Abel"/>
                <a:cs typeface="Abel"/>
                <a:sym typeface="Abel"/>
              </a:rPr>
              <a:t>If I know 8+2=10, then I can use this to figure out that 8+4=12</a:t>
            </a:r>
            <a:endParaRPr sz="1400">
              <a:solidFill>
                <a:srgbClr val="000000"/>
              </a:solidFill>
              <a:latin typeface="Abel"/>
              <a:ea typeface="Abel"/>
              <a:cs typeface="Abel"/>
              <a:sym typeface="Abel"/>
            </a:endParaRPr>
          </a:p>
          <a:p>
            <a:pPr marL="0" lvl="0" indent="0" algn="l" rtl="0">
              <a:lnSpc>
                <a:spcPct val="100000"/>
              </a:lnSpc>
              <a:spcBef>
                <a:spcPts val="0"/>
              </a:spcBef>
              <a:spcAft>
                <a:spcPts val="0"/>
              </a:spcAft>
              <a:buSzPts val="1800"/>
              <a:buNone/>
            </a:pPr>
            <a:endParaRPr sz="1400">
              <a:solidFill>
                <a:srgbClr val="000000"/>
              </a:solidFill>
              <a:latin typeface="Abel"/>
              <a:ea typeface="Abel"/>
              <a:cs typeface="Abel"/>
              <a:sym typeface="Abel"/>
            </a:endParaRPr>
          </a:p>
          <a:p>
            <a:pPr marL="0" lvl="0" indent="0" algn="l" rtl="0">
              <a:lnSpc>
                <a:spcPct val="100000"/>
              </a:lnSpc>
              <a:spcBef>
                <a:spcPts val="0"/>
              </a:spcBef>
              <a:spcAft>
                <a:spcPts val="0"/>
              </a:spcAft>
              <a:buSzPts val="1800"/>
              <a:buNone/>
            </a:pPr>
            <a:r>
              <a:rPr lang="en" sz="1400">
                <a:solidFill>
                  <a:srgbClr val="000000"/>
                </a:solidFill>
                <a:latin typeface="Abel"/>
                <a:ea typeface="Abel"/>
                <a:cs typeface="Abel"/>
                <a:sym typeface="Abel"/>
              </a:rPr>
              <a:t>If I know that 3x8=24, then I can double that to get 6x8.</a:t>
            </a:r>
            <a:endParaRPr sz="1400">
              <a:solidFill>
                <a:srgbClr val="000000"/>
              </a:solidFill>
              <a:latin typeface="Abel"/>
              <a:ea typeface="Abel"/>
              <a:cs typeface="Abel"/>
              <a:sym typeface="Abel"/>
            </a:endParaRPr>
          </a:p>
          <a:p>
            <a:pPr marL="0" lvl="0" indent="0" algn="l" rtl="0">
              <a:lnSpc>
                <a:spcPct val="115000"/>
              </a:lnSpc>
              <a:spcBef>
                <a:spcPts val="0"/>
              </a:spcBef>
              <a:spcAft>
                <a:spcPts val="0"/>
              </a:spcAft>
              <a:buSzPts val="1800"/>
              <a:buNone/>
            </a:pPr>
            <a:endParaRPr>
              <a:solidFill>
                <a:srgbClr val="5B72B7"/>
              </a:solidFill>
              <a:latin typeface="Passion One"/>
              <a:ea typeface="Passion One"/>
              <a:cs typeface="Passion One"/>
              <a:sym typeface="Passion One"/>
            </a:endParaRPr>
          </a:p>
          <a:p>
            <a:pPr marL="0" lvl="0" indent="0" algn="l" rtl="0">
              <a:lnSpc>
                <a:spcPct val="115000"/>
              </a:lnSpc>
              <a:spcBef>
                <a:spcPts val="1600"/>
              </a:spcBef>
              <a:spcAft>
                <a:spcPts val="120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Addition &amp; Subtraction</a:t>
            </a:r>
            <a:endParaRPr/>
          </a:p>
        </p:txBody>
      </p:sp>
      <p:sp>
        <p:nvSpPr>
          <p:cNvPr id="209" name="Google Shape;209;p32"/>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fontScale="40000" lnSpcReduction="10000"/>
          </a:bodyPr>
          <a:lstStyle/>
          <a:p>
            <a:pPr marL="0" lvl="0" indent="0" algn="l" rtl="0">
              <a:lnSpc>
                <a:spcPct val="115000"/>
              </a:lnSpc>
              <a:spcBef>
                <a:spcPts val="0"/>
              </a:spcBef>
              <a:spcAft>
                <a:spcPts val="0"/>
              </a:spcAft>
              <a:buSzPct val="69306"/>
              <a:buNone/>
            </a:pPr>
            <a:r>
              <a:rPr lang="en" sz="5050" b="1">
                <a:solidFill>
                  <a:schemeClr val="accent1"/>
                </a:solidFill>
              </a:rPr>
              <a:t>Fluency Article</a:t>
            </a:r>
            <a:endParaRPr/>
          </a:p>
          <a:p>
            <a:pPr marL="0" lvl="0" indent="0" algn="l" rtl="0">
              <a:lnSpc>
                <a:spcPct val="115000"/>
              </a:lnSpc>
              <a:spcBef>
                <a:spcPts val="1200"/>
              </a:spcBef>
              <a:spcAft>
                <a:spcPts val="0"/>
              </a:spcAft>
              <a:buSzPct val="81395"/>
              <a:buNone/>
            </a:pPr>
            <a:r>
              <a:rPr lang="en" sz="4300" u="sng">
                <a:solidFill>
                  <a:schemeClr val="hlink"/>
                </a:solidFill>
                <a:hlinkClick r:id="rId3"/>
              </a:rPr>
              <a:t>Fluency with Basic Addition.pdf</a:t>
            </a:r>
            <a:endParaRPr sz="4300"/>
          </a:p>
          <a:p>
            <a:pPr marL="0" lvl="0" indent="0" algn="l" rtl="0">
              <a:lnSpc>
                <a:spcPct val="115000"/>
              </a:lnSpc>
              <a:spcBef>
                <a:spcPts val="1200"/>
              </a:spcBef>
              <a:spcAft>
                <a:spcPts val="0"/>
              </a:spcAft>
              <a:buSzPct val="53788"/>
              <a:buNone/>
            </a:pPr>
            <a:endParaRPr sz="6507"/>
          </a:p>
          <a:p>
            <a:pPr marL="0" lvl="0" indent="0" algn="l" rtl="0">
              <a:lnSpc>
                <a:spcPct val="115000"/>
              </a:lnSpc>
              <a:spcBef>
                <a:spcPts val="1200"/>
              </a:spcBef>
              <a:spcAft>
                <a:spcPts val="0"/>
              </a:spcAft>
              <a:buSzPct val="53788"/>
              <a:buNone/>
            </a:pPr>
            <a:endParaRPr sz="6507"/>
          </a:p>
          <a:p>
            <a:pPr marL="0" lvl="0" indent="0" algn="l" rtl="0">
              <a:lnSpc>
                <a:spcPct val="115000"/>
              </a:lnSpc>
              <a:spcBef>
                <a:spcPts val="1200"/>
              </a:spcBef>
              <a:spcAft>
                <a:spcPts val="0"/>
              </a:spcAft>
              <a:buSzPct val="81395"/>
              <a:buNone/>
            </a:pPr>
            <a:r>
              <a:rPr lang="en" sz="4300" u="sng">
                <a:solidFill>
                  <a:schemeClr val="hlink"/>
                </a:solidFill>
                <a:hlinkClick r:id="rId4"/>
              </a:rPr>
              <a:t>https://gfletchy.com/2019/04/09/building-automaticity-with-base-ten-cards/</a:t>
            </a:r>
            <a:endParaRPr sz="4300"/>
          </a:p>
          <a:p>
            <a:pPr marL="0" lvl="0" indent="0" algn="l" rtl="0">
              <a:lnSpc>
                <a:spcPct val="115000"/>
              </a:lnSpc>
              <a:spcBef>
                <a:spcPts val="1200"/>
              </a:spcBef>
              <a:spcAft>
                <a:spcPts val="1200"/>
              </a:spcAft>
              <a:buSzPct val="250000"/>
              <a:buNone/>
            </a:pPr>
            <a:endParaRPr/>
          </a:p>
        </p:txBody>
      </p:sp>
      <p:sp>
        <p:nvSpPr>
          <p:cNvPr id="210" name="Google Shape;210;p32"/>
          <p:cNvSpPr txBox="1"/>
          <p:nvPr/>
        </p:nvSpPr>
        <p:spPr>
          <a:xfrm>
            <a:off x="311700" y="2717425"/>
            <a:ext cx="73341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accent1"/>
                </a:solidFill>
                <a:latin typeface="Open Sans"/>
                <a:ea typeface="Open Sans"/>
                <a:cs typeface="Open Sans"/>
                <a:sym typeface="Open Sans"/>
              </a:rPr>
              <a:t>+/- Cards</a:t>
            </a:r>
            <a:endParaRPr sz="2400" b="1" i="0" u="none" strike="noStrike" cap="none">
              <a:solidFill>
                <a:schemeClr val="accent1"/>
              </a:solidFill>
              <a:latin typeface="Open Sans"/>
              <a:ea typeface="Open Sans"/>
              <a:cs typeface="Open Sans"/>
              <a:sym typeface="Open Sans"/>
            </a:endParaRPr>
          </a:p>
        </p:txBody>
      </p:sp>
      <p:sp>
        <p:nvSpPr>
          <p:cNvPr id="211" name="Google Shape;211;p32"/>
          <p:cNvSpPr txBox="1">
            <a:spLocks noGrp="1"/>
          </p:cNvSpPr>
          <p:nvPr>
            <p:ph type="body" idx="2"/>
          </p:nvPr>
        </p:nvSpPr>
        <p:spPr>
          <a:xfrm>
            <a:off x="4572000" y="124400"/>
            <a:ext cx="3999900" cy="47532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130232"/>
              <a:buNone/>
            </a:pPr>
            <a:r>
              <a:rPr lang="en" sz="4300" b="1">
                <a:solidFill>
                  <a:schemeClr val="accent1"/>
                </a:solidFill>
              </a:rPr>
              <a:t>Games</a:t>
            </a:r>
            <a:endParaRPr sz="4300" b="1">
              <a:solidFill>
                <a:schemeClr val="accent1"/>
              </a:solidFill>
            </a:endParaRPr>
          </a:p>
          <a:p>
            <a:pPr marL="0" lvl="0" indent="0" algn="l" rtl="0">
              <a:lnSpc>
                <a:spcPct val="115000"/>
              </a:lnSpc>
              <a:spcBef>
                <a:spcPts val="1200"/>
              </a:spcBef>
              <a:spcAft>
                <a:spcPts val="0"/>
              </a:spcAft>
              <a:buSzPct val="130232"/>
              <a:buNone/>
            </a:pPr>
            <a:r>
              <a:rPr lang="en" sz="4300" b="1" u="sng">
                <a:solidFill>
                  <a:schemeClr val="hlink"/>
                </a:solidFill>
                <a:hlinkClick r:id="rId5"/>
              </a:rPr>
              <a:t>Combinations to 10 Bingo</a:t>
            </a:r>
            <a:endParaRPr sz="4300" b="1">
              <a:solidFill>
                <a:schemeClr val="dk1"/>
              </a:solidFill>
            </a:endParaRPr>
          </a:p>
          <a:p>
            <a:pPr marL="0" lvl="0" indent="0" algn="l" rtl="0">
              <a:lnSpc>
                <a:spcPct val="115000"/>
              </a:lnSpc>
              <a:spcBef>
                <a:spcPts val="1200"/>
              </a:spcBef>
              <a:spcAft>
                <a:spcPts val="0"/>
              </a:spcAft>
              <a:buSzPct val="130232"/>
              <a:buNone/>
            </a:pPr>
            <a:r>
              <a:rPr lang="en" sz="4300" b="1" u="sng">
                <a:solidFill>
                  <a:schemeClr val="hlink"/>
                </a:solidFill>
                <a:hlinkClick r:id="rId6"/>
              </a:rPr>
              <a:t>Combinations-to-10-Bingo.pdf</a:t>
            </a:r>
            <a:endParaRPr sz="4300" b="1">
              <a:solidFill>
                <a:schemeClr val="dk1"/>
              </a:solidFill>
            </a:endParaRPr>
          </a:p>
          <a:p>
            <a:pPr marL="0" lvl="0" indent="0" algn="l" rtl="0">
              <a:lnSpc>
                <a:spcPct val="115000"/>
              </a:lnSpc>
              <a:spcBef>
                <a:spcPts val="1200"/>
              </a:spcBef>
              <a:spcAft>
                <a:spcPts val="0"/>
              </a:spcAft>
              <a:buSzPct val="130232"/>
              <a:buNone/>
            </a:pPr>
            <a:endParaRPr sz="4300" b="1">
              <a:solidFill>
                <a:schemeClr val="dk1"/>
              </a:solidFill>
            </a:endParaRPr>
          </a:p>
          <a:p>
            <a:pPr marL="0" lvl="0" indent="0" algn="l" rtl="0">
              <a:lnSpc>
                <a:spcPct val="115000"/>
              </a:lnSpc>
              <a:spcBef>
                <a:spcPts val="1200"/>
              </a:spcBef>
              <a:spcAft>
                <a:spcPts val="0"/>
              </a:spcAft>
              <a:buSzPct val="130232"/>
              <a:buNone/>
            </a:pPr>
            <a:r>
              <a:rPr lang="en" sz="4300" b="1" u="sng">
                <a:solidFill>
                  <a:schemeClr val="hlink"/>
                </a:solidFill>
                <a:hlinkClick r:id="rId7"/>
              </a:rPr>
              <a:t>How many more to make 5? Kindergarten and Pre-school Math Fun</a:t>
            </a:r>
            <a:endParaRPr sz="4300" b="1">
              <a:solidFill>
                <a:schemeClr val="dk1"/>
              </a:solidFill>
            </a:endParaRPr>
          </a:p>
          <a:p>
            <a:pPr marL="0" lvl="0" indent="0" algn="l" rtl="0">
              <a:lnSpc>
                <a:spcPct val="115000"/>
              </a:lnSpc>
              <a:spcBef>
                <a:spcPts val="1200"/>
              </a:spcBef>
              <a:spcAft>
                <a:spcPts val="0"/>
              </a:spcAft>
              <a:buSzPct val="130232"/>
              <a:buNone/>
            </a:pPr>
            <a:r>
              <a:rPr lang="en" sz="4300" b="1" u="sng">
                <a:solidFill>
                  <a:schemeClr val="hlink"/>
                </a:solidFill>
                <a:hlinkClick r:id="rId8"/>
              </a:rPr>
              <a:t>How Many More to Make 5</a:t>
            </a:r>
            <a:r>
              <a:rPr lang="en" sz="4300" b="1">
                <a:solidFill>
                  <a:schemeClr val="dk1"/>
                </a:solidFill>
              </a:rPr>
              <a:t> </a:t>
            </a:r>
            <a:endParaRPr sz="4300" b="1">
              <a:solidFill>
                <a:schemeClr val="dk1"/>
              </a:solidFill>
            </a:endParaRPr>
          </a:p>
          <a:p>
            <a:pPr marL="0" lvl="0" indent="0" algn="l" rtl="0">
              <a:lnSpc>
                <a:spcPct val="115000"/>
              </a:lnSpc>
              <a:spcBef>
                <a:spcPts val="1200"/>
              </a:spcBef>
              <a:spcAft>
                <a:spcPts val="0"/>
              </a:spcAft>
              <a:buSzPct val="130232"/>
              <a:buNone/>
            </a:pPr>
            <a:endParaRPr sz="4300" b="1">
              <a:solidFill>
                <a:schemeClr val="dk1"/>
              </a:solidFill>
            </a:endParaRPr>
          </a:p>
          <a:p>
            <a:pPr marL="0" lvl="0" indent="0" algn="l" rtl="0">
              <a:lnSpc>
                <a:spcPct val="115000"/>
              </a:lnSpc>
              <a:spcBef>
                <a:spcPts val="1200"/>
              </a:spcBef>
              <a:spcAft>
                <a:spcPts val="0"/>
              </a:spcAft>
              <a:buSzPct val="130232"/>
              <a:buNone/>
            </a:pPr>
            <a:r>
              <a:rPr lang="en" sz="4300" b="1" u="sng">
                <a:solidFill>
                  <a:schemeClr val="hlink"/>
                </a:solidFill>
                <a:hlinkClick r:id="rId9"/>
              </a:rPr>
              <a:t>Add to Get 60</a:t>
            </a:r>
            <a:endParaRPr sz="4300" b="1">
              <a:solidFill>
                <a:schemeClr val="dk1"/>
              </a:solidFill>
            </a:endParaRPr>
          </a:p>
          <a:p>
            <a:pPr marL="0" lvl="0" indent="0" algn="l" rtl="0">
              <a:lnSpc>
                <a:spcPct val="115000"/>
              </a:lnSpc>
              <a:spcBef>
                <a:spcPts val="1200"/>
              </a:spcBef>
              <a:spcAft>
                <a:spcPts val="0"/>
              </a:spcAft>
              <a:buSzPct val="130232"/>
              <a:buNone/>
            </a:pPr>
            <a:r>
              <a:rPr lang="en" sz="4300" b="1" u="sng">
                <a:solidFill>
                  <a:schemeClr val="hlink"/>
                </a:solidFill>
                <a:hlinkClick r:id="rId10"/>
              </a:rPr>
              <a:t>AVMR-Add-to-Get-60.pdf</a:t>
            </a:r>
            <a:endParaRPr sz="4300" b="1">
              <a:solidFill>
                <a:schemeClr val="dk1"/>
              </a:solidFill>
            </a:endParaRPr>
          </a:p>
          <a:p>
            <a:pPr marL="0" lvl="0" indent="0" algn="l" rtl="0">
              <a:lnSpc>
                <a:spcPct val="115000"/>
              </a:lnSpc>
              <a:spcBef>
                <a:spcPts val="1200"/>
              </a:spcBef>
              <a:spcAft>
                <a:spcPts val="0"/>
              </a:spcAft>
              <a:buSzPct val="130232"/>
              <a:buNone/>
            </a:pPr>
            <a:endParaRPr sz="4300" b="1">
              <a:solidFill>
                <a:schemeClr val="dk1"/>
              </a:solidFill>
            </a:endParaRPr>
          </a:p>
          <a:p>
            <a:pPr marL="0" lvl="0" indent="0" algn="l" rtl="0">
              <a:lnSpc>
                <a:spcPct val="115000"/>
              </a:lnSpc>
              <a:spcBef>
                <a:spcPts val="1200"/>
              </a:spcBef>
              <a:spcAft>
                <a:spcPts val="0"/>
              </a:spcAft>
              <a:buSzPct val="130232"/>
              <a:buNone/>
            </a:pPr>
            <a:r>
              <a:rPr lang="en" sz="4300" b="1" u="sng">
                <a:solidFill>
                  <a:schemeClr val="hlink"/>
                </a:solidFill>
                <a:hlinkClick r:id="rId11"/>
              </a:rPr>
              <a:t>62 Minus Board Game</a:t>
            </a:r>
            <a:endParaRPr sz="4300" b="1">
              <a:solidFill>
                <a:schemeClr val="dk1"/>
              </a:solidFill>
            </a:endParaRPr>
          </a:p>
          <a:p>
            <a:pPr marL="0" lvl="0" indent="0" algn="l" rtl="0">
              <a:lnSpc>
                <a:spcPct val="115000"/>
              </a:lnSpc>
              <a:spcBef>
                <a:spcPts val="1200"/>
              </a:spcBef>
              <a:spcAft>
                <a:spcPts val="0"/>
              </a:spcAft>
              <a:buSzPct val="130232"/>
              <a:buNone/>
            </a:pPr>
            <a:r>
              <a:rPr lang="en" sz="4300" b="1" u="sng">
                <a:solidFill>
                  <a:schemeClr val="hlink"/>
                </a:solidFill>
                <a:hlinkClick r:id="rId12"/>
              </a:rPr>
              <a:t>AVMR-62-Minus.pdf</a:t>
            </a:r>
            <a:endParaRPr sz="4300" b="1">
              <a:solidFill>
                <a:schemeClr val="dk1"/>
              </a:solidFill>
            </a:endParaRPr>
          </a:p>
          <a:p>
            <a:pPr marL="0" lvl="0" indent="0" algn="l" rtl="0">
              <a:lnSpc>
                <a:spcPct val="115000"/>
              </a:lnSpc>
              <a:spcBef>
                <a:spcPts val="1200"/>
              </a:spcBef>
              <a:spcAft>
                <a:spcPts val="0"/>
              </a:spcAft>
              <a:buSzPts val="1400"/>
              <a:buNone/>
            </a:pPr>
            <a:endParaRPr b="1">
              <a:solidFill>
                <a:schemeClr val="dk1"/>
              </a:solidFill>
            </a:endParaRPr>
          </a:p>
          <a:p>
            <a:pPr marL="0" lvl="0" indent="0" algn="l" rtl="0">
              <a:lnSpc>
                <a:spcPct val="115000"/>
              </a:lnSpc>
              <a:spcBef>
                <a:spcPts val="1200"/>
              </a:spcBef>
              <a:spcAft>
                <a:spcPts val="0"/>
              </a:spcAft>
              <a:buSzPts val="1400"/>
              <a:buNone/>
            </a:pPr>
            <a:endParaRPr b="1">
              <a:solidFill>
                <a:schemeClr val="dk1"/>
              </a:solidFill>
            </a:endParaRPr>
          </a:p>
          <a:p>
            <a:pPr marL="0" lvl="0" indent="0" algn="l" rtl="0">
              <a:lnSpc>
                <a:spcPct val="115000"/>
              </a:lnSpc>
              <a:spcBef>
                <a:spcPts val="1200"/>
              </a:spcBef>
              <a:spcAft>
                <a:spcPts val="0"/>
              </a:spcAft>
              <a:buSzPts val="1400"/>
              <a:buNone/>
            </a:pPr>
            <a:endParaRPr b="1">
              <a:solidFill>
                <a:schemeClr val="dk1"/>
              </a:solidFill>
            </a:endParaRPr>
          </a:p>
          <a:p>
            <a:pPr marL="0" lvl="0" indent="0" algn="l" rtl="0">
              <a:lnSpc>
                <a:spcPct val="115000"/>
              </a:lnSpc>
              <a:spcBef>
                <a:spcPts val="1200"/>
              </a:spcBef>
              <a:spcAft>
                <a:spcPts val="0"/>
              </a:spcAft>
              <a:buSzPts val="1400"/>
              <a:buNone/>
            </a:pPr>
            <a:endParaRPr b="1">
              <a:solidFill>
                <a:schemeClr val="dk1"/>
              </a:solidFill>
            </a:endParaRPr>
          </a:p>
          <a:p>
            <a:pPr marL="0" lvl="0" indent="0" algn="l" rtl="0">
              <a:lnSpc>
                <a:spcPct val="115000"/>
              </a:lnSpc>
              <a:spcBef>
                <a:spcPts val="1200"/>
              </a:spcBef>
              <a:spcAft>
                <a:spcPts val="0"/>
              </a:spcAft>
              <a:buSzPts val="1400"/>
              <a:buNone/>
            </a:pPr>
            <a:endParaRPr b="1">
              <a:solidFill>
                <a:schemeClr val="dk1"/>
              </a:solidFill>
            </a:endParaRPr>
          </a:p>
          <a:p>
            <a:pPr marL="0" lvl="0" indent="0" algn="l" rtl="0">
              <a:lnSpc>
                <a:spcPct val="115000"/>
              </a:lnSpc>
              <a:spcBef>
                <a:spcPts val="1200"/>
              </a:spcBef>
              <a:spcAft>
                <a:spcPts val="0"/>
              </a:spcAft>
              <a:buSzPts val="1400"/>
              <a:buNone/>
            </a:pPr>
            <a:endParaRPr b="1">
              <a:solidFill>
                <a:schemeClr val="dk1"/>
              </a:solidFill>
            </a:endParaRPr>
          </a:p>
          <a:p>
            <a:pPr marL="0" lvl="0" indent="0" algn="l" rtl="0">
              <a:lnSpc>
                <a:spcPct val="115000"/>
              </a:lnSpc>
              <a:spcBef>
                <a:spcPts val="1200"/>
              </a:spcBef>
              <a:spcAft>
                <a:spcPts val="0"/>
              </a:spcAft>
              <a:buSzPts val="1400"/>
              <a:buNone/>
            </a:pPr>
            <a:endParaRPr b="1">
              <a:solidFill>
                <a:schemeClr val="dk1"/>
              </a:solidFill>
            </a:endParaRPr>
          </a:p>
          <a:p>
            <a:pPr marL="0" lvl="0" indent="0" algn="l" rtl="0">
              <a:lnSpc>
                <a:spcPct val="115000"/>
              </a:lnSpc>
              <a:spcBef>
                <a:spcPts val="1200"/>
              </a:spcBef>
              <a:spcAft>
                <a:spcPts val="0"/>
              </a:spcAft>
              <a:buSzPts val="1400"/>
              <a:buNone/>
            </a:pPr>
            <a:endParaRPr b="1">
              <a:solidFill>
                <a:schemeClr val="dk1"/>
              </a:solidFill>
            </a:endParaRPr>
          </a:p>
          <a:p>
            <a:pPr marL="0" lvl="0" indent="0" algn="l" rtl="0">
              <a:lnSpc>
                <a:spcPct val="115000"/>
              </a:lnSpc>
              <a:spcBef>
                <a:spcPts val="1200"/>
              </a:spcBef>
              <a:spcAft>
                <a:spcPts val="0"/>
              </a:spcAft>
              <a:buSzPts val="1400"/>
              <a:buNone/>
            </a:pPr>
            <a:endParaRPr b="1">
              <a:solidFill>
                <a:schemeClr val="dk1"/>
              </a:solidFill>
            </a:endParaRPr>
          </a:p>
          <a:p>
            <a:pPr marL="0" lvl="0" indent="0" algn="l" rtl="0">
              <a:lnSpc>
                <a:spcPct val="115000"/>
              </a:lnSpc>
              <a:spcBef>
                <a:spcPts val="1200"/>
              </a:spcBef>
              <a:spcAft>
                <a:spcPts val="1200"/>
              </a:spcAft>
              <a:buSzPts val="1400"/>
              <a:buNone/>
            </a:pPr>
            <a:endParaRPr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3896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Number Word Sequence</a:t>
            </a:r>
            <a:endParaRPr/>
          </a:p>
        </p:txBody>
      </p:sp>
      <p:sp>
        <p:nvSpPr>
          <p:cNvPr id="217" name="Google Shape;217;p33"/>
          <p:cNvSpPr txBox="1">
            <a:spLocks noGrp="1"/>
          </p:cNvSpPr>
          <p:nvPr>
            <p:ph type="body" idx="1"/>
          </p:nvPr>
        </p:nvSpPr>
        <p:spPr>
          <a:xfrm>
            <a:off x="167625" y="1270550"/>
            <a:ext cx="8520600" cy="3517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128571"/>
              <a:buNone/>
            </a:pPr>
            <a:r>
              <a:rPr lang="en" sz="5600"/>
              <a:t>Go Fish/Memory with 9, 10, 19, 20, 29, 30, 39, 40, etc.</a:t>
            </a:r>
            <a:endParaRPr sz="5600"/>
          </a:p>
          <a:p>
            <a:pPr marL="0" lvl="0" indent="0" algn="l" rtl="0">
              <a:lnSpc>
                <a:spcPct val="115000"/>
              </a:lnSpc>
              <a:spcBef>
                <a:spcPts val="1200"/>
              </a:spcBef>
              <a:spcAft>
                <a:spcPts val="0"/>
              </a:spcAft>
              <a:buSzPct val="128571"/>
              <a:buNone/>
            </a:pPr>
            <a:r>
              <a:rPr lang="en" sz="5600" u="sng">
                <a:solidFill>
                  <a:schemeClr val="hlink"/>
                </a:solidFill>
                <a:hlinkClick r:id="rId3"/>
              </a:rPr>
              <a:t>How to Play Treasure Hunt:  Fun Math Card Game</a:t>
            </a:r>
            <a:endParaRPr sz="5600"/>
          </a:p>
          <a:p>
            <a:pPr marL="0" lvl="0" indent="0" algn="l" rtl="0">
              <a:lnSpc>
                <a:spcPct val="115000"/>
              </a:lnSpc>
              <a:spcBef>
                <a:spcPts val="1200"/>
              </a:spcBef>
              <a:spcAft>
                <a:spcPts val="0"/>
              </a:spcAft>
              <a:buSzPct val="128571"/>
              <a:buNone/>
            </a:pPr>
            <a:r>
              <a:rPr lang="en" sz="5600" u="sng">
                <a:solidFill>
                  <a:schemeClr val="hlink"/>
                </a:solidFill>
                <a:hlinkClick r:id="rId4"/>
              </a:rPr>
              <a:t>Treasure Hunt</a:t>
            </a:r>
            <a:endParaRPr sz="5600"/>
          </a:p>
          <a:p>
            <a:pPr marL="0" lvl="0" indent="0" algn="l" rtl="0">
              <a:lnSpc>
                <a:spcPct val="115000"/>
              </a:lnSpc>
              <a:spcBef>
                <a:spcPts val="1200"/>
              </a:spcBef>
              <a:spcAft>
                <a:spcPts val="0"/>
              </a:spcAft>
              <a:buSzPct val="128571"/>
              <a:buNone/>
            </a:pPr>
            <a:endParaRPr sz="5600"/>
          </a:p>
          <a:p>
            <a:pPr marL="0" lvl="0" indent="0" algn="l" rtl="0">
              <a:lnSpc>
                <a:spcPct val="115000"/>
              </a:lnSpc>
              <a:spcBef>
                <a:spcPts val="1200"/>
              </a:spcBef>
              <a:spcAft>
                <a:spcPts val="0"/>
              </a:spcAft>
              <a:buSzPct val="128571"/>
              <a:buNone/>
            </a:pPr>
            <a:r>
              <a:rPr lang="en" sz="5600" u="sng">
                <a:solidFill>
                  <a:schemeClr val="hlink"/>
                </a:solidFill>
                <a:hlinkClick r:id="rId5"/>
              </a:rPr>
              <a:t>Disappearing Numbers:  Multiplication Support</a:t>
            </a:r>
            <a:endParaRPr sz="5600"/>
          </a:p>
          <a:p>
            <a:pPr marL="0" lvl="0" indent="0" algn="l" rtl="0">
              <a:lnSpc>
                <a:spcPct val="115000"/>
              </a:lnSpc>
              <a:spcBef>
                <a:spcPts val="1200"/>
              </a:spcBef>
              <a:spcAft>
                <a:spcPts val="0"/>
              </a:spcAft>
              <a:buSzPct val="128571"/>
              <a:buNone/>
            </a:pPr>
            <a:r>
              <a:rPr lang="en" sz="5600" u="sng">
                <a:solidFill>
                  <a:schemeClr val="hlink"/>
                </a:solidFill>
                <a:hlinkClick r:id="rId6"/>
              </a:rPr>
              <a:t>Disappearing Numbers</a:t>
            </a:r>
            <a:endParaRPr sz="5600"/>
          </a:p>
          <a:p>
            <a:pPr marL="0" lvl="0" indent="0" algn="l" rtl="0">
              <a:lnSpc>
                <a:spcPct val="115000"/>
              </a:lnSpc>
              <a:spcBef>
                <a:spcPts val="1200"/>
              </a:spcBef>
              <a:spcAft>
                <a:spcPts val="0"/>
              </a:spcAft>
              <a:buSzPct val="128571"/>
              <a:buNone/>
            </a:pPr>
            <a:endParaRPr sz="5600"/>
          </a:p>
          <a:p>
            <a:pPr marL="0" lvl="0" indent="0" algn="l" rtl="0">
              <a:lnSpc>
                <a:spcPct val="115000"/>
              </a:lnSpc>
              <a:spcBef>
                <a:spcPts val="1200"/>
              </a:spcBef>
              <a:spcAft>
                <a:spcPts val="0"/>
              </a:spcAft>
              <a:buSzPct val="128571"/>
              <a:buNone/>
            </a:pPr>
            <a:r>
              <a:rPr lang="en" sz="5600" u="sng">
                <a:solidFill>
                  <a:schemeClr val="hlink"/>
                </a:solidFill>
                <a:hlinkClick r:id="rId7"/>
              </a:rPr>
              <a:t>Number Sequence with Cups: 1-10</a:t>
            </a:r>
            <a:endParaRPr sz="5600"/>
          </a:p>
          <a:p>
            <a:pPr marL="0" lvl="0" indent="0" algn="l" rtl="0">
              <a:lnSpc>
                <a:spcPct val="115000"/>
              </a:lnSpc>
              <a:spcBef>
                <a:spcPts val="1200"/>
              </a:spcBef>
              <a:spcAft>
                <a:spcPts val="0"/>
              </a:spcAft>
              <a:buSzPct val="128571"/>
              <a:buNone/>
            </a:pPr>
            <a:r>
              <a:rPr lang="en" sz="5600" u="sng">
                <a:solidFill>
                  <a:schemeClr val="hlink"/>
                </a:solidFill>
                <a:hlinkClick r:id="rId8"/>
              </a:rPr>
              <a:t>Number-Sequence-with-Cups.pdf</a:t>
            </a:r>
            <a:endParaRPr sz="5600"/>
          </a:p>
          <a:p>
            <a:pPr marL="0" lvl="0" indent="0" algn="l" rtl="0">
              <a:lnSpc>
                <a:spcPct val="115000"/>
              </a:lnSpc>
              <a:spcBef>
                <a:spcPts val="1200"/>
              </a:spcBef>
              <a:spcAft>
                <a:spcPts val="0"/>
              </a:spcAft>
              <a:buSzPct val="128571"/>
              <a:buNone/>
            </a:pPr>
            <a:endParaRPr sz="5600"/>
          </a:p>
          <a:p>
            <a:pPr marL="0" lvl="0" indent="0" algn="l" rtl="0">
              <a:lnSpc>
                <a:spcPct val="115000"/>
              </a:lnSpc>
              <a:spcBef>
                <a:spcPts val="1200"/>
              </a:spcBef>
              <a:spcAft>
                <a:spcPts val="0"/>
              </a:spcAft>
              <a:buSzPct val="128571"/>
              <a:buNone/>
            </a:pPr>
            <a:endParaRPr sz="5600"/>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Structuring</a:t>
            </a:r>
            <a:endParaRPr/>
          </a:p>
        </p:txBody>
      </p:sp>
      <p:sp>
        <p:nvSpPr>
          <p:cNvPr id="223" name="Google Shape;223;p34"/>
          <p:cNvSpPr txBox="1">
            <a:spLocks noGrp="1"/>
          </p:cNvSpPr>
          <p:nvPr>
            <p:ph type="body" idx="1"/>
          </p:nvPr>
        </p:nvSpPr>
        <p:spPr>
          <a:xfrm>
            <a:off x="267050" y="1152425"/>
            <a:ext cx="8671500" cy="37611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u="sng">
                <a:solidFill>
                  <a:schemeClr val="hlink"/>
                </a:solidFill>
                <a:hlinkClick r:id="rId3"/>
              </a:rPr>
              <a:t>How to Play Snap 10 </a:t>
            </a:r>
            <a:endParaRPr/>
          </a:p>
          <a:p>
            <a:pPr marL="0" lvl="0" indent="0" algn="l" rtl="0">
              <a:lnSpc>
                <a:spcPct val="115000"/>
              </a:lnSpc>
              <a:spcBef>
                <a:spcPts val="1200"/>
              </a:spcBef>
              <a:spcAft>
                <a:spcPts val="0"/>
              </a:spcAft>
              <a:buSzPct val="108108"/>
              <a:buNone/>
            </a:pPr>
            <a:r>
              <a:rPr lang="en" u="sng">
                <a:solidFill>
                  <a:schemeClr val="hlink"/>
                </a:solidFill>
                <a:hlinkClick r:id="rId4"/>
              </a:rPr>
              <a:t>Snap 10</a:t>
            </a:r>
            <a:endParaRPr/>
          </a:p>
          <a:p>
            <a:pPr marL="0" lvl="0" indent="0" algn="l" rtl="0">
              <a:lnSpc>
                <a:spcPct val="115000"/>
              </a:lnSpc>
              <a:spcBef>
                <a:spcPts val="1200"/>
              </a:spcBef>
              <a:spcAft>
                <a:spcPts val="0"/>
              </a:spcAft>
              <a:buSzPct val="246322"/>
              <a:buNone/>
            </a:pPr>
            <a:endParaRPr sz="790"/>
          </a:p>
          <a:p>
            <a:pPr marL="0" lvl="0" indent="0" algn="l" rtl="0">
              <a:lnSpc>
                <a:spcPct val="115000"/>
              </a:lnSpc>
              <a:spcBef>
                <a:spcPts val="1200"/>
              </a:spcBef>
              <a:spcAft>
                <a:spcPts val="0"/>
              </a:spcAft>
              <a:buSzPct val="108108"/>
              <a:buNone/>
            </a:pPr>
            <a:r>
              <a:rPr lang="en" u="sng">
                <a:solidFill>
                  <a:schemeClr val="hlink"/>
                </a:solidFill>
                <a:hlinkClick r:id="rId5"/>
              </a:rPr>
              <a:t>Make 5 Bingo:  Fun Math Game Kindergarten and Grade 1</a:t>
            </a:r>
            <a:endParaRPr/>
          </a:p>
          <a:p>
            <a:pPr marL="0" lvl="0" indent="0" algn="l" rtl="0">
              <a:lnSpc>
                <a:spcPct val="115000"/>
              </a:lnSpc>
              <a:spcBef>
                <a:spcPts val="1200"/>
              </a:spcBef>
              <a:spcAft>
                <a:spcPts val="0"/>
              </a:spcAft>
              <a:buSzPct val="108108"/>
              <a:buNone/>
            </a:pPr>
            <a:r>
              <a:rPr lang="en" u="sng">
                <a:solidFill>
                  <a:schemeClr val="hlink"/>
                </a:solidFill>
                <a:hlinkClick r:id="rId6"/>
              </a:rPr>
              <a:t>Go Fish/Memory with 10 buddies, 20 buddies</a:t>
            </a:r>
            <a:endParaRPr/>
          </a:p>
          <a:p>
            <a:pPr marL="0" lvl="0" indent="0" algn="l" rtl="0">
              <a:lnSpc>
                <a:spcPct val="115000"/>
              </a:lnSpc>
              <a:spcBef>
                <a:spcPts val="1200"/>
              </a:spcBef>
              <a:spcAft>
                <a:spcPts val="0"/>
              </a:spcAft>
              <a:buSzPct val="108108"/>
              <a:buNone/>
            </a:pPr>
            <a:endParaRPr/>
          </a:p>
          <a:p>
            <a:pPr marL="0" lvl="0" indent="0" algn="l" rtl="0">
              <a:lnSpc>
                <a:spcPct val="115000"/>
              </a:lnSpc>
              <a:spcBef>
                <a:spcPts val="1200"/>
              </a:spcBef>
              <a:spcAft>
                <a:spcPts val="0"/>
              </a:spcAft>
              <a:buSzPct val="108108"/>
              <a:buNone/>
            </a:pPr>
            <a:r>
              <a:rPr lang="en" u="sng">
                <a:solidFill>
                  <a:schemeClr val="hlink"/>
                </a:solidFill>
                <a:hlinkClick r:id="rId7"/>
              </a:rPr>
              <a:t>Arithmetic Rack Bingo 5/10/20</a:t>
            </a:r>
            <a:endParaRPr/>
          </a:p>
          <a:p>
            <a:pPr marL="0" lvl="0" indent="0" algn="l" rtl="0">
              <a:lnSpc>
                <a:spcPct val="115000"/>
              </a:lnSpc>
              <a:spcBef>
                <a:spcPts val="1200"/>
              </a:spcBef>
              <a:spcAft>
                <a:spcPts val="0"/>
              </a:spcAft>
              <a:buSzPct val="296186"/>
              <a:buNone/>
            </a:pPr>
            <a:endParaRPr sz="657"/>
          </a:p>
          <a:p>
            <a:pPr marL="0" lvl="0" indent="0" algn="l" rtl="0">
              <a:lnSpc>
                <a:spcPct val="115000"/>
              </a:lnSpc>
              <a:spcBef>
                <a:spcPts val="1200"/>
              </a:spcBef>
              <a:spcAft>
                <a:spcPts val="0"/>
              </a:spcAft>
              <a:buSzPct val="108108"/>
              <a:buNone/>
            </a:pPr>
            <a:r>
              <a:rPr lang="en" u="sng">
                <a:solidFill>
                  <a:schemeClr val="hlink"/>
                </a:solidFill>
                <a:hlinkClick r:id="rId8"/>
              </a:rPr>
              <a:t>Shake and Spill Low Doubles</a:t>
            </a:r>
            <a:endParaRPr/>
          </a:p>
          <a:p>
            <a:pPr marL="0" lvl="0" indent="0" algn="l" rtl="0">
              <a:lnSpc>
                <a:spcPct val="115000"/>
              </a:lnSpc>
              <a:spcBef>
                <a:spcPts val="1200"/>
              </a:spcBef>
              <a:spcAft>
                <a:spcPts val="1200"/>
              </a:spcAft>
              <a:buSzPct val="108108"/>
              <a:buNone/>
            </a:pPr>
            <a:r>
              <a:rPr lang="en" u="sng">
                <a:solidFill>
                  <a:schemeClr val="hlink"/>
                </a:solidFill>
                <a:hlinkClick r:id="rId9"/>
              </a:rPr>
              <a:t>Shake and Spill High Doubles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
              <a:t>Agenda</a:t>
            </a:r>
            <a:endParaRPr/>
          </a:p>
        </p:txBody>
      </p:sp>
      <p:sp>
        <p:nvSpPr>
          <p:cNvPr id="81" name="Google Shape;81;p1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457200" lvl="0" indent="0" algn="l" rtl="0">
              <a:lnSpc>
                <a:spcPct val="115000"/>
              </a:lnSpc>
              <a:spcBef>
                <a:spcPts val="0"/>
              </a:spcBef>
              <a:spcAft>
                <a:spcPts val="0"/>
              </a:spcAft>
              <a:buSzPts val="1800"/>
              <a:buNone/>
            </a:pPr>
            <a:r>
              <a:rPr lang="en"/>
              <a:t>Number Sense and Fluency</a:t>
            </a:r>
            <a:endParaRPr/>
          </a:p>
          <a:p>
            <a:pPr marL="457200" lvl="0" indent="-342900" algn="l" rtl="0">
              <a:lnSpc>
                <a:spcPct val="115000"/>
              </a:lnSpc>
              <a:spcBef>
                <a:spcPts val="1200"/>
              </a:spcBef>
              <a:spcAft>
                <a:spcPts val="0"/>
              </a:spcAft>
              <a:buSzPts val="1800"/>
              <a:buChar char="●"/>
            </a:pPr>
            <a:r>
              <a:rPr lang="en"/>
              <a:t>Visual Images</a:t>
            </a:r>
            <a:endParaRPr/>
          </a:p>
          <a:p>
            <a:pPr marL="457200" lvl="0" indent="-342900" algn="l" rtl="0">
              <a:lnSpc>
                <a:spcPct val="115000"/>
              </a:lnSpc>
              <a:spcBef>
                <a:spcPts val="0"/>
              </a:spcBef>
              <a:spcAft>
                <a:spcPts val="0"/>
              </a:spcAft>
              <a:buSzPts val="1800"/>
              <a:buChar char="●"/>
            </a:pPr>
            <a:r>
              <a:rPr lang="en"/>
              <a:t>Counting Routines</a:t>
            </a:r>
            <a:endParaRPr/>
          </a:p>
          <a:p>
            <a:pPr marL="457200" lvl="0" indent="-342900" algn="l" rtl="0">
              <a:lnSpc>
                <a:spcPct val="115000"/>
              </a:lnSpc>
              <a:spcBef>
                <a:spcPts val="0"/>
              </a:spcBef>
              <a:spcAft>
                <a:spcPts val="0"/>
              </a:spcAft>
              <a:buSzPts val="1800"/>
              <a:buChar char="●"/>
            </a:pPr>
            <a:r>
              <a:rPr lang="en"/>
              <a:t>Number Talks</a:t>
            </a:r>
            <a:endParaRPr/>
          </a:p>
          <a:p>
            <a:pPr marL="457200" lvl="0" indent="-342900" algn="l" rtl="0">
              <a:lnSpc>
                <a:spcPct val="115000"/>
              </a:lnSpc>
              <a:spcBef>
                <a:spcPts val="0"/>
              </a:spcBef>
              <a:spcAft>
                <a:spcPts val="0"/>
              </a:spcAft>
              <a:buSzPts val="1800"/>
              <a:buChar char="●"/>
            </a:pPr>
            <a:r>
              <a:rPr lang="en"/>
              <a:t>Grade Level Games</a:t>
            </a:r>
            <a:endParaRPr/>
          </a:p>
          <a:p>
            <a:pPr marL="0" lvl="0" indent="0" algn="l" rtl="0">
              <a:lnSpc>
                <a:spcPct val="115000"/>
              </a:lnSpc>
              <a:spcBef>
                <a:spcPts val="1200"/>
              </a:spcBef>
              <a:spcAft>
                <a:spcPts val="1200"/>
              </a:spcAft>
              <a:buSzPts val="1800"/>
              <a:buNone/>
            </a:pPr>
            <a:endParaRPr/>
          </a:p>
        </p:txBody>
      </p:sp>
      <p:sp>
        <p:nvSpPr>
          <p:cNvPr id="82" name="Google Shape;82;p17"/>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
              <a:t>Fluency Flows from Strong Number Sense</a:t>
            </a:r>
            <a:endParaRPr/>
          </a:p>
        </p:txBody>
      </p:sp>
      <p:pic>
        <p:nvPicPr>
          <p:cNvPr id="83" name="Google Shape;83;p17"/>
          <p:cNvPicPr preferRelativeResize="0"/>
          <p:nvPr/>
        </p:nvPicPr>
        <p:blipFill rotWithShape="1">
          <a:blip r:embed="rId3">
            <a:alphaModFix/>
          </a:blip>
          <a:srcRect/>
          <a:stretch/>
        </p:blipFill>
        <p:spPr>
          <a:xfrm>
            <a:off x="6527123" y="3919722"/>
            <a:ext cx="2616876" cy="1176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Multiplication and Division</a:t>
            </a:r>
            <a:endParaRPr/>
          </a:p>
          <a:p>
            <a:pPr marL="0" lvl="0" indent="0" algn="l" rtl="0">
              <a:lnSpc>
                <a:spcPct val="100000"/>
              </a:lnSpc>
              <a:spcBef>
                <a:spcPts val="0"/>
              </a:spcBef>
              <a:spcAft>
                <a:spcPts val="0"/>
              </a:spcAft>
              <a:buSzPct val="111111"/>
              <a:buNone/>
            </a:pPr>
            <a:endParaRPr/>
          </a:p>
        </p:txBody>
      </p:sp>
      <p:sp>
        <p:nvSpPr>
          <p:cNvPr id="229" name="Google Shape;229;p35"/>
          <p:cNvSpPr txBox="1">
            <a:spLocks noGrp="1"/>
          </p:cNvSpPr>
          <p:nvPr>
            <p:ph type="body" idx="1"/>
          </p:nvPr>
        </p:nvSpPr>
        <p:spPr>
          <a:xfrm>
            <a:off x="311700" y="1152425"/>
            <a:ext cx="8520600" cy="32799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177909"/>
              <a:buNone/>
            </a:pPr>
            <a:r>
              <a:rPr lang="en" sz="4047" u="sng">
                <a:solidFill>
                  <a:schemeClr val="hlink"/>
                </a:solidFill>
                <a:hlinkClick r:id="rId3"/>
              </a:rPr>
              <a:t>How to Play Quick Draw:  Fun Math Card Game</a:t>
            </a:r>
            <a:endParaRPr sz="4047"/>
          </a:p>
          <a:p>
            <a:pPr marL="0" lvl="0" indent="0" algn="l" rtl="0">
              <a:lnSpc>
                <a:spcPct val="115000"/>
              </a:lnSpc>
              <a:spcBef>
                <a:spcPts val="1200"/>
              </a:spcBef>
              <a:spcAft>
                <a:spcPts val="0"/>
              </a:spcAft>
              <a:buSzPct val="177909"/>
              <a:buNone/>
            </a:pPr>
            <a:r>
              <a:rPr lang="en" sz="4047" u="sng">
                <a:solidFill>
                  <a:schemeClr val="hlink"/>
                </a:solidFill>
                <a:hlinkClick r:id="rId4"/>
              </a:rPr>
              <a:t>Quick Draw Multiples</a:t>
            </a:r>
            <a:endParaRPr sz="4047"/>
          </a:p>
          <a:p>
            <a:pPr marL="0" lvl="0" indent="0" algn="l" rtl="0">
              <a:lnSpc>
                <a:spcPct val="115000"/>
              </a:lnSpc>
              <a:spcBef>
                <a:spcPts val="1200"/>
              </a:spcBef>
              <a:spcAft>
                <a:spcPts val="0"/>
              </a:spcAft>
              <a:buSzPct val="177909"/>
              <a:buNone/>
            </a:pPr>
            <a:r>
              <a:rPr lang="en" sz="4047" u="sng">
                <a:solidFill>
                  <a:schemeClr val="hlink"/>
                </a:solidFill>
                <a:hlinkClick r:id="rId5"/>
              </a:rPr>
              <a:t>24</a:t>
            </a:r>
            <a:endParaRPr sz="4047"/>
          </a:p>
          <a:p>
            <a:pPr marL="0" lvl="0" indent="0" algn="l" rtl="0">
              <a:lnSpc>
                <a:spcPct val="115000"/>
              </a:lnSpc>
              <a:spcBef>
                <a:spcPts val="1200"/>
              </a:spcBef>
              <a:spcAft>
                <a:spcPts val="0"/>
              </a:spcAft>
              <a:buSzPct val="177909"/>
              <a:buNone/>
            </a:pPr>
            <a:r>
              <a:rPr lang="en" sz="4047" u="sng">
                <a:solidFill>
                  <a:schemeClr val="hlink"/>
                </a:solidFill>
                <a:hlinkClick r:id="rId6"/>
              </a:rPr>
              <a:t>Multiplication Bingo/Factoring Game</a:t>
            </a:r>
            <a:endParaRPr sz="4047"/>
          </a:p>
          <a:p>
            <a:pPr marL="0" lvl="0" indent="0" algn="l" rtl="0">
              <a:lnSpc>
                <a:spcPct val="115000"/>
              </a:lnSpc>
              <a:spcBef>
                <a:spcPts val="1200"/>
              </a:spcBef>
              <a:spcAft>
                <a:spcPts val="0"/>
              </a:spcAft>
              <a:buSzPct val="177909"/>
              <a:buNone/>
            </a:pPr>
            <a:r>
              <a:rPr lang="en" sz="4047" u="sng">
                <a:solidFill>
                  <a:schemeClr val="hlink"/>
                </a:solidFill>
                <a:hlinkClick r:id="rId7"/>
              </a:rPr>
              <a:t>Fun Multiplication Game:  Mini -Multo</a:t>
            </a:r>
            <a:endParaRPr sz="4047"/>
          </a:p>
          <a:p>
            <a:pPr marL="0" lvl="0" indent="0" algn="l" rtl="0">
              <a:lnSpc>
                <a:spcPct val="115000"/>
              </a:lnSpc>
              <a:spcBef>
                <a:spcPts val="1200"/>
              </a:spcBef>
              <a:spcAft>
                <a:spcPts val="0"/>
              </a:spcAft>
              <a:buSzPct val="177909"/>
              <a:buNone/>
            </a:pPr>
            <a:r>
              <a:rPr lang="en" sz="4047" u="sng">
                <a:solidFill>
                  <a:schemeClr val="hlink"/>
                </a:solidFill>
                <a:hlinkClick r:id="rId8"/>
              </a:rPr>
              <a:t>Mini-Multo.pdf</a:t>
            </a:r>
            <a:endParaRPr sz="4047"/>
          </a:p>
          <a:p>
            <a:pPr marL="0" lvl="0" indent="0" algn="l" rtl="0">
              <a:lnSpc>
                <a:spcPct val="115000"/>
              </a:lnSpc>
              <a:spcBef>
                <a:spcPts val="1200"/>
              </a:spcBef>
              <a:spcAft>
                <a:spcPts val="0"/>
              </a:spcAft>
              <a:buSzPct val="177909"/>
              <a:buNone/>
            </a:pPr>
            <a:r>
              <a:rPr lang="en" sz="4047" u="sng">
                <a:solidFill>
                  <a:schemeClr val="hlink"/>
                </a:solidFill>
                <a:hlinkClick r:id="rId9"/>
              </a:rPr>
              <a:t>https://gfletchy.com/2019/03/17/multiplication-subitizing-cards/</a:t>
            </a:r>
            <a:endParaRPr sz="4047"/>
          </a:p>
          <a:p>
            <a:pPr marL="0" lvl="0" indent="0" algn="l" rtl="0">
              <a:lnSpc>
                <a:spcPct val="115000"/>
              </a:lnSpc>
              <a:spcBef>
                <a:spcPts val="1200"/>
              </a:spcBef>
              <a:spcAft>
                <a:spcPts val="0"/>
              </a:spcAft>
              <a:buSzPct val="177909"/>
              <a:buNone/>
            </a:pPr>
            <a:endParaRPr sz="4047"/>
          </a:p>
          <a:p>
            <a:pPr marL="0" lvl="0" indent="0" algn="l" rtl="0">
              <a:lnSpc>
                <a:spcPct val="115000"/>
              </a:lnSpc>
              <a:spcBef>
                <a:spcPts val="1200"/>
              </a:spcBef>
              <a:spcAft>
                <a:spcPts val="0"/>
              </a:spcAft>
              <a:buSzPct val="177909"/>
              <a:buNone/>
            </a:pPr>
            <a:endParaRPr sz="4047"/>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pic>
        <p:nvPicPr>
          <p:cNvPr id="230" name="Google Shape;230;p35"/>
          <p:cNvPicPr preferRelativeResize="0"/>
          <p:nvPr/>
        </p:nvPicPr>
        <p:blipFill rotWithShape="1">
          <a:blip r:embed="rId10">
            <a:alphaModFix/>
          </a:blip>
          <a:srcRect/>
          <a:stretch/>
        </p:blipFill>
        <p:spPr>
          <a:xfrm>
            <a:off x="5540011" y="1152425"/>
            <a:ext cx="1595650" cy="1506025"/>
          </a:xfrm>
          <a:prstGeom prst="rect">
            <a:avLst/>
          </a:prstGeom>
          <a:noFill/>
          <a:ln>
            <a:noFill/>
          </a:ln>
        </p:spPr>
      </p:pic>
      <p:pic>
        <p:nvPicPr>
          <p:cNvPr id="231" name="Google Shape;231;p35">
            <a:hlinkClick r:id="rId11"/>
          </p:cNvPr>
          <p:cNvPicPr preferRelativeResize="0"/>
          <p:nvPr/>
        </p:nvPicPr>
        <p:blipFill rotWithShape="1">
          <a:blip r:embed="rId12">
            <a:alphaModFix/>
          </a:blip>
          <a:srcRect/>
          <a:stretch/>
        </p:blipFill>
        <p:spPr>
          <a:xfrm>
            <a:off x="6171127" y="2785100"/>
            <a:ext cx="2098925" cy="1803525"/>
          </a:xfrm>
          <a:prstGeom prst="rect">
            <a:avLst/>
          </a:prstGeom>
          <a:noFill/>
          <a:ln>
            <a:noFill/>
          </a:ln>
        </p:spPr>
      </p:pic>
      <p:sp>
        <p:nvSpPr>
          <p:cNvPr id="232" name="Google Shape;232;p35"/>
          <p:cNvSpPr txBox="1"/>
          <p:nvPr/>
        </p:nvSpPr>
        <p:spPr>
          <a:xfrm>
            <a:off x="1558950" y="3942050"/>
            <a:ext cx="5719500" cy="731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0" i="0" u="sng" strike="noStrike" cap="none">
                <a:solidFill>
                  <a:schemeClr val="accent5"/>
                </a:solidFill>
                <a:latin typeface="Open Sans"/>
                <a:ea typeface="Open Sans"/>
                <a:cs typeface="Open Sans"/>
                <a:sym typeface="Open Sans"/>
                <a:hlinkClick r:id="rId13">
                  <a:extLst>
                    <a:ext uri="{A12FA001-AC4F-418D-AE19-62706E023703}">
                      <ahyp:hlinkClr xmlns:ahyp="http://schemas.microsoft.com/office/drawing/2018/hyperlinkcolor" val="tx"/>
                    </a:ext>
                  </a:extLst>
                </a:hlinkClick>
              </a:rPr>
              <a:t>Three Steps to Mastering Multiplication Facts copy.pdf</a:t>
            </a:r>
            <a:endParaRPr sz="10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6"/>
        <p:cNvGrpSpPr/>
        <p:nvPr/>
      </p:nvGrpSpPr>
      <p:grpSpPr>
        <a:xfrm>
          <a:off x="0" y="0"/>
          <a:ext cx="0" cy="0"/>
          <a:chOff x="0" y="0"/>
          <a:chExt cx="0" cy="0"/>
        </a:xfrm>
      </p:grpSpPr>
      <p:pic>
        <p:nvPicPr>
          <p:cNvPr id="237" name="Google Shape;237;p36"/>
          <p:cNvPicPr preferRelativeResize="0"/>
          <p:nvPr/>
        </p:nvPicPr>
        <p:blipFill rotWithShape="1">
          <a:blip r:embed="rId3">
            <a:alphaModFix/>
          </a:blip>
          <a:srcRect/>
          <a:stretch/>
        </p:blipFill>
        <p:spPr>
          <a:xfrm>
            <a:off x="2290900" y="152400"/>
            <a:ext cx="4562204"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Thank you! </a:t>
            </a:r>
            <a:endParaRPr/>
          </a:p>
        </p:txBody>
      </p:sp>
      <p:sp>
        <p:nvSpPr>
          <p:cNvPr id="243" name="Google Shape;243;p37"/>
          <p:cNvSpPr txBox="1"/>
          <p:nvPr/>
        </p:nvSpPr>
        <p:spPr>
          <a:xfrm>
            <a:off x="2559213" y="4172325"/>
            <a:ext cx="4304100" cy="57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2400"/>
              <a:buFont typeface="Arial"/>
              <a:buNone/>
            </a:pPr>
            <a:r>
              <a:rPr lang="en" sz="2400" b="1" i="0" u="none" strike="noStrike" cap="none">
                <a:solidFill>
                  <a:srgbClr val="5B72B7"/>
                </a:solidFill>
                <a:latin typeface="Abel"/>
                <a:ea typeface="Abel"/>
                <a:cs typeface="Abel"/>
                <a:sym typeface="Abel"/>
              </a:rPr>
              <a:t>Mid Michigan Math Ladies</a:t>
            </a:r>
            <a:endParaRPr sz="2400" b="1" i="0" u="none" strike="noStrike" cap="none">
              <a:solidFill>
                <a:srgbClr val="5B72B7"/>
              </a:solidFill>
              <a:latin typeface="Abel"/>
              <a:ea typeface="Abel"/>
              <a:cs typeface="Abel"/>
              <a:sym typeface="Abel"/>
            </a:endParaRPr>
          </a:p>
        </p:txBody>
      </p:sp>
      <p:sp>
        <p:nvSpPr>
          <p:cNvPr id="244" name="Google Shape;244;p37"/>
          <p:cNvSpPr txBox="1"/>
          <p:nvPr/>
        </p:nvSpPr>
        <p:spPr>
          <a:xfrm>
            <a:off x="2559213" y="1782038"/>
            <a:ext cx="4304100" cy="57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 sz="1200" b="0" i="0" u="sng" strike="noStrike" cap="none">
                <a:solidFill>
                  <a:schemeClr val="hlink"/>
                </a:solidFill>
                <a:latin typeface="Abel"/>
                <a:ea typeface="Abel"/>
                <a:cs typeface="Abel"/>
                <a:sym typeface="Abel"/>
                <a:hlinkClick r:id="rId3"/>
              </a:rPr>
              <a:t>Survey Link</a:t>
            </a:r>
            <a:endParaRPr sz="1200" b="0" i="0" u="none" strike="noStrike" cap="none">
              <a:solidFill>
                <a:srgbClr val="F9E9D9"/>
              </a:solidFill>
              <a:latin typeface="Abel"/>
              <a:ea typeface="Abel"/>
              <a:cs typeface="Abel"/>
              <a:sym typeface="Abel"/>
            </a:endParaRPr>
          </a:p>
        </p:txBody>
      </p:sp>
      <p:pic>
        <p:nvPicPr>
          <p:cNvPr id="245" name="Google Shape;245;p37"/>
          <p:cNvPicPr preferRelativeResize="0"/>
          <p:nvPr/>
        </p:nvPicPr>
        <p:blipFill rotWithShape="1">
          <a:blip r:embed="rId4">
            <a:alphaModFix/>
          </a:blip>
          <a:srcRect/>
          <a:stretch/>
        </p:blipFill>
        <p:spPr>
          <a:xfrm>
            <a:off x="7423588" y="2359850"/>
            <a:ext cx="1428750" cy="1371600"/>
          </a:xfrm>
          <a:prstGeom prst="rect">
            <a:avLst/>
          </a:prstGeom>
          <a:noFill/>
          <a:ln>
            <a:noFill/>
          </a:ln>
        </p:spPr>
      </p:pic>
      <p:sp>
        <p:nvSpPr>
          <p:cNvPr id="246" name="Google Shape;246;p37"/>
          <p:cNvSpPr txBox="1"/>
          <p:nvPr/>
        </p:nvSpPr>
        <p:spPr>
          <a:xfrm>
            <a:off x="7545763" y="3786475"/>
            <a:ext cx="1184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bel"/>
                <a:ea typeface="Abel"/>
                <a:cs typeface="Abel"/>
                <a:sym typeface="Abel"/>
              </a:rPr>
              <a:t>Sheila Bell</a:t>
            </a:r>
            <a:endParaRPr sz="1400" b="0" i="0" u="none" strike="noStrike" cap="none">
              <a:solidFill>
                <a:srgbClr val="000000"/>
              </a:solidFill>
              <a:latin typeface="Abel"/>
              <a:ea typeface="Abel"/>
              <a:cs typeface="Abel"/>
              <a:sym typeface="Abel"/>
            </a:endParaRPr>
          </a:p>
        </p:txBody>
      </p:sp>
      <p:pic>
        <p:nvPicPr>
          <p:cNvPr id="247" name="Google Shape;247;p37"/>
          <p:cNvPicPr preferRelativeResize="0"/>
          <p:nvPr/>
        </p:nvPicPr>
        <p:blipFill rotWithShape="1">
          <a:blip r:embed="rId5">
            <a:alphaModFix/>
          </a:blip>
          <a:srcRect/>
          <a:stretch/>
        </p:blipFill>
        <p:spPr>
          <a:xfrm>
            <a:off x="5557763" y="2494025"/>
            <a:ext cx="1349500" cy="1258850"/>
          </a:xfrm>
          <a:prstGeom prst="rect">
            <a:avLst/>
          </a:prstGeom>
          <a:noFill/>
          <a:ln>
            <a:noFill/>
          </a:ln>
        </p:spPr>
      </p:pic>
      <p:sp>
        <p:nvSpPr>
          <p:cNvPr id="248" name="Google Shape;248;p37"/>
          <p:cNvSpPr txBox="1"/>
          <p:nvPr/>
        </p:nvSpPr>
        <p:spPr>
          <a:xfrm>
            <a:off x="5418913" y="3786475"/>
            <a:ext cx="162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bel"/>
                <a:ea typeface="Abel"/>
                <a:cs typeface="Abel"/>
                <a:sym typeface="Abel"/>
              </a:rPr>
              <a:t>Kassandra Lawhorne</a:t>
            </a:r>
            <a:endParaRPr sz="1400" b="0" i="0" u="none" strike="noStrike" cap="none">
              <a:solidFill>
                <a:srgbClr val="000000"/>
              </a:solidFill>
              <a:latin typeface="Abel"/>
              <a:ea typeface="Abel"/>
              <a:cs typeface="Abel"/>
              <a:sym typeface="Abel"/>
            </a:endParaRPr>
          </a:p>
        </p:txBody>
      </p:sp>
      <p:pic>
        <p:nvPicPr>
          <p:cNvPr id="249" name="Google Shape;249;p37"/>
          <p:cNvPicPr preferRelativeResize="0"/>
          <p:nvPr/>
        </p:nvPicPr>
        <p:blipFill rotWithShape="1">
          <a:blip r:embed="rId6">
            <a:alphaModFix/>
          </a:blip>
          <a:srcRect/>
          <a:stretch/>
        </p:blipFill>
        <p:spPr>
          <a:xfrm>
            <a:off x="3665875" y="2472600"/>
            <a:ext cx="1301700" cy="1301700"/>
          </a:xfrm>
          <a:prstGeom prst="rect">
            <a:avLst/>
          </a:prstGeom>
          <a:noFill/>
          <a:ln>
            <a:noFill/>
          </a:ln>
        </p:spPr>
      </p:pic>
      <p:sp>
        <p:nvSpPr>
          <p:cNvPr id="250" name="Google Shape;250;p37"/>
          <p:cNvSpPr txBox="1"/>
          <p:nvPr/>
        </p:nvSpPr>
        <p:spPr>
          <a:xfrm>
            <a:off x="3561175" y="3786475"/>
            <a:ext cx="151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bel"/>
                <a:ea typeface="Abel"/>
                <a:cs typeface="Abel"/>
                <a:sym typeface="Abel"/>
              </a:rPr>
              <a:t>Sara Schneeberger</a:t>
            </a:r>
            <a:endParaRPr sz="1400" b="0" i="0" u="none" strike="noStrike" cap="none">
              <a:solidFill>
                <a:srgbClr val="000000"/>
              </a:solidFill>
              <a:latin typeface="Abel"/>
              <a:ea typeface="Abel"/>
              <a:cs typeface="Abel"/>
              <a:sym typeface="Abel"/>
            </a:endParaRPr>
          </a:p>
        </p:txBody>
      </p:sp>
      <p:pic>
        <p:nvPicPr>
          <p:cNvPr id="251" name="Google Shape;251;p37"/>
          <p:cNvPicPr preferRelativeResize="0"/>
          <p:nvPr/>
        </p:nvPicPr>
        <p:blipFill rotWithShape="1">
          <a:blip r:embed="rId7">
            <a:alphaModFix/>
          </a:blip>
          <a:srcRect/>
          <a:stretch/>
        </p:blipFill>
        <p:spPr>
          <a:xfrm>
            <a:off x="2030162" y="2602100"/>
            <a:ext cx="1184400" cy="1184400"/>
          </a:xfrm>
          <a:prstGeom prst="rect">
            <a:avLst/>
          </a:prstGeom>
          <a:noFill/>
          <a:ln>
            <a:noFill/>
          </a:ln>
        </p:spPr>
      </p:pic>
      <p:sp>
        <p:nvSpPr>
          <p:cNvPr id="252" name="Google Shape;252;p37"/>
          <p:cNvSpPr txBox="1"/>
          <p:nvPr/>
        </p:nvSpPr>
        <p:spPr>
          <a:xfrm>
            <a:off x="1797588" y="3786475"/>
            <a:ext cx="151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bel"/>
                <a:ea typeface="Abel"/>
                <a:cs typeface="Abel"/>
                <a:sym typeface="Abel"/>
              </a:rPr>
              <a:t> Michele Bruckman</a:t>
            </a:r>
            <a:endParaRPr sz="1400" b="0" i="0" u="none" strike="noStrike" cap="none">
              <a:solidFill>
                <a:srgbClr val="000000"/>
              </a:solidFill>
              <a:latin typeface="Abel"/>
              <a:ea typeface="Abel"/>
              <a:cs typeface="Abel"/>
              <a:sym typeface="Abel"/>
            </a:endParaRPr>
          </a:p>
        </p:txBody>
      </p:sp>
      <p:sp>
        <p:nvSpPr>
          <p:cNvPr id="253" name="Google Shape;253;p37"/>
          <p:cNvSpPr txBox="1"/>
          <p:nvPr/>
        </p:nvSpPr>
        <p:spPr>
          <a:xfrm>
            <a:off x="291663" y="3786475"/>
            <a:ext cx="1734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bel"/>
                <a:ea typeface="Abel"/>
                <a:cs typeface="Abel"/>
                <a:sym typeface="Abel"/>
              </a:rPr>
              <a:t>Chelsee Schram</a:t>
            </a:r>
            <a:endParaRPr sz="1400" b="0" i="0" u="none" strike="noStrike" cap="none">
              <a:solidFill>
                <a:srgbClr val="000000"/>
              </a:solidFill>
              <a:latin typeface="Abel"/>
              <a:ea typeface="Abel"/>
              <a:cs typeface="Abel"/>
              <a:sym typeface="Abel"/>
            </a:endParaRPr>
          </a:p>
        </p:txBody>
      </p:sp>
      <p:pic>
        <p:nvPicPr>
          <p:cNvPr id="254" name="Google Shape;254;p37"/>
          <p:cNvPicPr preferRelativeResize="0"/>
          <p:nvPr/>
        </p:nvPicPr>
        <p:blipFill rotWithShape="1">
          <a:blip r:embed="rId8">
            <a:alphaModFix/>
          </a:blip>
          <a:srcRect/>
          <a:stretch/>
        </p:blipFill>
        <p:spPr>
          <a:xfrm>
            <a:off x="319613" y="2360812"/>
            <a:ext cx="1301675" cy="1525275"/>
          </a:xfrm>
          <a:prstGeom prst="rect">
            <a:avLst/>
          </a:prstGeom>
          <a:noFill/>
          <a:ln>
            <a:noFill/>
          </a:ln>
        </p:spPr>
      </p:pic>
      <p:pic>
        <p:nvPicPr>
          <p:cNvPr id="255" name="Google Shape;255;p37"/>
          <p:cNvPicPr preferRelativeResize="0"/>
          <p:nvPr/>
        </p:nvPicPr>
        <p:blipFill rotWithShape="1">
          <a:blip r:embed="rId9">
            <a:alphaModFix/>
          </a:blip>
          <a:srcRect/>
          <a:stretch/>
        </p:blipFill>
        <p:spPr>
          <a:xfrm>
            <a:off x="6527123" y="-3"/>
            <a:ext cx="2616876" cy="1176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ctrTitle" idx="4294967295"/>
          </p:nvPr>
        </p:nvSpPr>
        <p:spPr>
          <a:xfrm>
            <a:off x="2184663" y="266925"/>
            <a:ext cx="4384500" cy="577800"/>
          </a:xfrm>
          <a:prstGeom prst="rect">
            <a:avLst/>
          </a:prstGeom>
          <a:noFill/>
          <a:ln>
            <a:noFill/>
          </a:ln>
        </p:spPr>
        <p:txBody>
          <a:bodyPr spcFirstLastPara="1" wrap="square" lIns="91425" tIns="91425" rIns="91425" bIns="91425" anchor="t" anchorCtr="0">
            <a:normAutofit fontScale="90000"/>
          </a:bodyPr>
          <a:lstStyle/>
          <a:p>
            <a:pPr marL="0" marR="0" lvl="0" indent="0" algn="ctr" rtl="0">
              <a:lnSpc>
                <a:spcPct val="100000"/>
              </a:lnSpc>
              <a:spcBef>
                <a:spcPts val="0"/>
              </a:spcBef>
              <a:spcAft>
                <a:spcPts val="0"/>
              </a:spcAft>
              <a:buClr>
                <a:schemeClr val="accent1"/>
              </a:buClr>
              <a:buSzPct val="111111"/>
              <a:buFont typeface="PT Sans Narrow"/>
              <a:buNone/>
            </a:pPr>
            <a:r>
              <a:rPr lang="en" sz="3600" b="1" i="0" u="none" strike="noStrike" cap="none">
                <a:solidFill>
                  <a:schemeClr val="accent1"/>
                </a:solidFill>
                <a:latin typeface="PT Sans Narrow"/>
                <a:ea typeface="PT Sans Narrow"/>
                <a:cs typeface="PT Sans Narrow"/>
                <a:sym typeface="PT Sans Narrow"/>
              </a:rPr>
              <a:t>Mid Michigan Math Ladies</a:t>
            </a:r>
            <a:endParaRPr sz="3600" b="1" i="0" u="none" strike="noStrike" cap="none">
              <a:solidFill>
                <a:schemeClr val="accent1"/>
              </a:solidFill>
              <a:latin typeface="PT Sans Narrow"/>
              <a:ea typeface="PT Sans Narrow"/>
              <a:cs typeface="PT Sans Narrow"/>
              <a:sym typeface="PT Sans Narrow"/>
            </a:endParaRPr>
          </a:p>
        </p:txBody>
      </p:sp>
      <p:pic>
        <p:nvPicPr>
          <p:cNvPr id="89" name="Google Shape;89;p18"/>
          <p:cNvPicPr preferRelativeResize="0"/>
          <p:nvPr/>
        </p:nvPicPr>
        <p:blipFill rotWithShape="1">
          <a:blip r:embed="rId3">
            <a:alphaModFix/>
          </a:blip>
          <a:srcRect/>
          <a:stretch/>
        </p:blipFill>
        <p:spPr>
          <a:xfrm>
            <a:off x="4954375" y="3225246"/>
            <a:ext cx="1508997" cy="1886247"/>
          </a:xfrm>
          <a:prstGeom prst="rect">
            <a:avLst/>
          </a:prstGeom>
          <a:noFill/>
          <a:ln>
            <a:noFill/>
          </a:ln>
        </p:spPr>
      </p:pic>
      <p:sp>
        <p:nvSpPr>
          <p:cNvPr id="90" name="Google Shape;90;p18"/>
          <p:cNvSpPr txBox="1"/>
          <p:nvPr/>
        </p:nvSpPr>
        <p:spPr>
          <a:xfrm>
            <a:off x="6463375" y="4157200"/>
            <a:ext cx="24396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Chelsee Schram</a:t>
            </a:r>
            <a:endParaRPr sz="14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rgbClr val="000000"/>
                </a:solidFill>
                <a:latin typeface="Abel"/>
                <a:ea typeface="Abel"/>
                <a:cs typeface="Abel"/>
                <a:sym typeface="Abel"/>
                <a:hlinkClick r:id="rId4">
                  <a:extLst>
                    <a:ext uri="{A12FA001-AC4F-418D-AE19-62706E023703}">
                      <ahyp:hlinkClr xmlns:ahyp="http://schemas.microsoft.com/office/drawing/2018/hyperlinkcolor" val="tx"/>
                    </a:ext>
                  </a:extLst>
                </a:hlinkClick>
              </a:rPr>
              <a:t>chelsee.schram@gmail.com</a:t>
            </a:r>
            <a:endParaRPr sz="11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2nd Grade Teacher</a:t>
            </a:r>
            <a:endParaRPr sz="14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bel"/>
                <a:ea typeface="Abel"/>
                <a:cs typeface="Abel"/>
                <a:sym typeface="Abel"/>
              </a:rPr>
              <a:t>20/21 Region 6 Teacher of the Year</a:t>
            </a:r>
            <a:endParaRPr sz="1100" b="1" i="0" u="none" strike="noStrike" cap="none">
              <a:solidFill>
                <a:srgbClr val="000000"/>
              </a:solidFill>
              <a:latin typeface="Abel"/>
              <a:ea typeface="Abel"/>
              <a:cs typeface="Abel"/>
              <a:sym typeface="Abel"/>
            </a:endParaRPr>
          </a:p>
        </p:txBody>
      </p:sp>
      <p:sp>
        <p:nvSpPr>
          <p:cNvPr id="91" name="Google Shape;91;p18"/>
          <p:cNvSpPr txBox="1"/>
          <p:nvPr/>
        </p:nvSpPr>
        <p:spPr>
          <a:xfrm>
            <a:off x="80525" y="4095575"/>
            <a:ext cx="26574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Michele Bruckman:</a:t>
            </a:r>
            <a:endParaRPr sz="14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rgbClr val="000000"/>
                </a:solidFill>
                <a:latin typeface="Abel"/>
                <a:ea typeface="Abel"/>
                <a:cs typeface="Abel"/>
                <a:sym typeface="Abel"/>
                <a:hlinkClick r:id="rId5">
                  <a:extLst>
                    <a:ext uri="{A12FA001-AC4F-418D-AE19-62706E023703}">
                      <ahyp:hlinkClr xmlns:ahyp="http://schemas.microsoft.com/office/drawing/2018/hyperlinkcolor" val="tx"/>
                    </a:ext>
                  </a:extLst>
                </a:hlinkClick>
              </a:rPr>
              <a:t>bruckman@owosso.k12.mi.us</a:t>
            </a:r>
            <a:endParaRPr sz="11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Title 1 Math Interventionist</a:t>
            </a:r>
            <a:endParaRPr sz="1400" b="1" i="0" u="none" strike="noStrike" cap="none">
              <a:solidFill>
                <a:srgbClr val="000000"/>
              </a:solidFill>
              <a:latin typeface="Abel"/>
              <a:ea typeface="Abel"/>
              <a:cs typeface="Abel"/>
              <a:sym typeface="Abel"/>
            </a:endParaRPr>
          </a:p>
        </p:txBody>
      </p:sp>
      <p:pic>
        <p:nvPicPr>
          <p:cNvPr id="92" name="Google Shape;92;p18"/>
          <p:cNvPicPr preferRelativeResize="0"/>
          <p:nvPr/>
        </p:nvPicPr>
        <p:blipFill rotWithShape="1">
          <a:blip r:embed="rId6">
            <a:alphaModFix/>
          </a:blip>
          <a:srcRect l="17029" t="26279" r="8737" b="621"/>
          <a:stretch/>
        </p:blipFill>
        <p:spPr>
          <a:xfrm>
            <a:off x="2239775" y="3225250"/>
            <a:ext cx="1436766" cy="1886252"/>
          </a:xfrm>
          <a:prstGeom prst="rect">
            <a:avLst/>
          </a:prstGeom>
          <a:noFill/>
          <a:ln>
            <a:noFill/>
          </a:ln>
        </p:spPr>
      </p:pic>
      <p:sp>
        <p:nvSpPr>
          <p:cNvPr id="93" name="Google Shape;93;p18"/>
          <p:cNvSpPr txBox="1"/>
          <p:nvPr/>
        </p:nvSpPr>
        <p:spPr>
          <a:xfrm>
            <a:off x="3162475" y="2422400"/>
            <a:ext cx="29556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Sara Schneeberger</a:t>
            </a:r>
            <a:endParaRPr sz="14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rgbClr val="000000"/>
                </a:solidFill>
                <a:latin typeface="Abel"/>
                <a:ea typeface="Abel"/>
                <a:cs typeface="Abel"/>
                <a:sym typeface="Abel"/>
                <a:hlinkClick r:id="rId7">
                  <a:extLst>
                    <a:ext uri="{A12FA001-AC4F-418D-AE19-62706E023703}">
                      <ahyp:hlinkClr xmlns:ahyp="http://schemas.microsoft.com/office/drawing/2018/hyperlinkcolor" val="tx"/>
                    </a:ext>
                  </a:extLst>
                </a:hlinkClick>
              </a:rPr>
              <a:t>schneebergers@perry.k12.mi.us</a:t>
            </a:r>
            <a:endParaRPr sz="11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Instructional  Coach and Interventionist</a:t>
            </a:r>
            <a:endParaRPr sz="1400" b="1" i="0" u="none" strike="noStrike" cap="none">
              <a:solidFill>
                <a:srgbClr val="000000"/>
              </a:solidFill>
              <a:latin typeface="Abel"/>
              <a:ea typeface="Abel"/>
              <a:cs typeface="Abel"/>
              <a:sym typeface="Abel"/>
            </a:endParaRPr>
          </a:p>
        </p:txBody>
      </p:sp>
      <p:pic>
        <p:nvPicPr>
          <p:cNvPr id="94" name="Google Shape;94;p18"/>
          <p:cNvPicPr preferRelativeResize="0"/>
          <p:nvPr/>
        </p:nvPicPr>
        <p:blipFill rotWithShape="1">
          <a:blip r:embed="rId8">
            <a:alphaModFix/>
          </a:blip>
          <a:srcRect/>
          <a:stretch/>
        </p:blipFill>
        <p:spPr>
          <a:xfrm>
            <a:off x="3430475" y="975900"/>
            <a:ext cx="1766178" cy="1428750"/>
          </a:xfrm>
          <a:prstGeom prst="rect">
            <a:avLst/>
          </a:prstGeom>
          <a:noFill/>
          <a:ln>
            <a:noFill/>
          </a:ln>
        </p:spPr>
      </p:pic>
      <p:sp>
        <p:nvSpPr>
          <p:cNvPr id="95" name="Google Shape;95;p18"/>
          <p:cNvSpPr txBox="1"/>
          <p:nvPr/>
        </p:nvSpPr>
        <p:spPr>
          <a:xfrm>
            <a:off x="6959150" y="2179200"/>
            <a:ext cx="23052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Sheila Bell</a:t>
            </a:r>
            <a:endParaRPr sz="14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rgbClr val="000000"/>
                </a:solidFill>
                <a:latin typeface="Abel"/>
                <a:ea typeface="Abel"/>
                <a:cs typeface="Abel"/>
                <a:sym typeface="Abel"/>
                <a:hlinkClick r:id="rId9">
                  <a:extLst>
                    <a:ext uri="{A12FA001-AC4F-418D-AE19-62706E023703}">
                      <ahyp:hlinkClr xmlns:ahyp="http://schemas.microsoft.com/office/drawing/2018/hyperlinkcolor" val="tx"/>
                    </a:ext>
                  </a:extLst>
                </a:hlinkClick>
              </a:rPr>
              <a:t>37mthldr73@gmail.com</a:t>
            </a:r>
            <a:endParaRPr sz="11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K-6 Math Consultant</a:t>
            </a:r>
            <a:endParaRPr sz="1400" b="1" i="0" u="none" strike="noStrike" cap="none">
              <a:solidFill>
                <a:srgbClr val="000000"/>
              </a:solidFill>
              <a:latin typeface="Abel"/>
              <a:ea typeface="Abel"/>
              <a:cs typeface="Abel"/>
              <a:sym typeface="Abel"/>
            </a:endParaRPr>
          </a:p>
        </p:txBody>
      </p:sp>
      <p:sp>
        <p:nvSpPr>
          <p:cNvPr id="96" name="Google Shape;96;p18"/>
          <p:cNvSpPr txBox="1"/>
          <p:nvPr/>
        </p:nvSpPr>
        <p:spPr>
          <a:xfrm>
            <a:off x="0" y="1955200"/>
            <a:ext cx="26574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Kassie Lawhorne</a:t>
            </a:r>
            <a:endParaRPr sz="14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rgbClr val="000000"/>
                </a:solidFill>
                <a:latin typeface="Abel"/>
                <a:ea typeface="Abel"/>
                <a:cs typeface="Abel"/>
                <a:sym typeface="Abel"/>
                <a:hlinkClick r:id="rId10">
                  <a:extLst>
                    <a:ext uri="{A12FA001-AC4F-418D-AE19-62706E023703}">
                      <ahyp:hlinkClr xmlns:ahyp="http://schemas.microsoft.com/office/drawing/2018/hyperlinkcolor" val="tx"/>
                    </a:ext>
                  </a:extLst>
                </a:hlinkClick>
              </a:rPr>
              <a:t>klawhorne@bathschools.net</a:t>
            </a:r>
            <a:endParaRPr sz="11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bel"/>
                <a:ea typeface="Abel"/>
                <a:cs typeface="Abel"/>
                <a:sym typeface="Abel"/>
              </a:rPr>
              <a:t>Middle School Math </a:t>
            </a:r>
            <a:endParaRPr sz="1400" b="1" i="0" u="none" strike="noStrike" cap="none">
              <a:solidFill>
                <a:srgbClr val="000000"/>
              </a:solidFill>
              <a:latin typeface="Abel"/>
              <a:ea typeface="Abel"/>
              <a:cs typeface="Abel"/>
              <a:sym typeface="Abel"/>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bel"/>
                <a:ea typeface="Abel"/>
                <a:cs typeface="Abel"/>
                <a:sym typeface="Abel"/>
              </a:rPr>
              <a:t>09/10 Region 6 Teacher of the Year</a:t>
            </a:r>
            <a:endParaRPr sz="1100" b="1" i="0" u="none" strike="noStrike" cap="none">
              <a:solidFill>
                <a:srgbClr val="000000"/>
              </a:solidFill>
              <a:latin typeface="Abel"/>
              <a:ea typeface="Abel"/>
              <a:cs typeface="Abel"/>
              <a:sym typeface="Abel"/>
            </a:endParaRPr>
          </a:p>
        </p:txBody>
      </p:sp>
      <p:pic>
        <p:nvPicPr>
          <p:cNvPr id="97" name="Google Shape;97;p18"/>
          <p:cNvPicPr preferRelativeResize="0"/>
          <p:nvPr/>
        </p:nvPicPr>
        <p:blipFill rotWithShape="1">
          <a:blip r:embed="rId11">
            <a:alphaModFix/>
          </a:blip>
          <a:srcRect/>
          <a:stretch/>
        </p:blipFill>
        <p:spPr>
          <a:xfrm>
            <a:off x="6908925" y="190799"/>
            <a:ext cx="1934976" cy="1989025"/>
          </a:xfrm>
          <a:prstGeom prst="rect">
            <a:avLst/>
          </a:prstGeom>
          <a:noFill/>
          <a:ln>
            <a:noFill/>
          </a:ln>
        </p:spPr>
      </p:pic>
      <p:pic>
        <p:nvPicPr>
          <p:cNvPr id="98" name="Google Shape;98;p18"/>
          <p:cNvPicPr preferRelativeResize="0"/>
          <p:nvPr/>
        </p:nvPicPr>
        <p:blipFill rotWithShape="1">
          <a:blip r:embed="rId12">
            <a:alphaModFix/>
          </a:blip>
          <a:srcRect/>
          <a:stretch/>
        </p:blipFill>
        <p:spPr>
          <a:xfrm>
            <a:off x="335900" y="190801"/>
            <a:ext cx="1509000" cy="16190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u="sng">
                <a:solidFill>
                  <a:schemeClr val="hlink"/>
                </a:solidFill>
                <a:hlinkClick r:id="rId3"/>
              </a:rPr>
              <a:t>Number Sense</a:t>
            </a:r>
            <a:endParaRPr/>
          </a:p>
        </p:txBody>
      </p:sp>
      <p:sp>
        <p:nvSpPr>
          <p:cNvPr id="104" name="Google Shape;104;p1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fontScale="92500" lnSpcReduction="20000"/>
          </a:bodyPr>
          <a:lstStyle/>
          <a:p>
            <a:pPr marL="457200" lvl="0" indent="-334327" algn="l" rtl="0">
              <a:lnSpc>
                <a:spcPct val="115000"/>
              </a:lnSpc>
              <a:spcBef>
                <a:spcPts val="0"/>
              </a:spcBef>
              <a:spcAft>
                <a:spcPts val="0"/>
              </a:spcAft>
              <a:buClr>
                <a:srgbClr val="434343"/>
              </a:buClr>
              <a:buSzPct val="100000"/>
              <a:buFont typeface="Roboto"/>
              <a:buChar char="●"/>
            </a:pPr>
            <a:r>
              <a:rPr lang="en" b="1">
                <a:solidFill>
                  <a:srgbClr val="434343"/>
                </a:solidFill>
                <a:latin typeface="Roboto"/>
                <a:ea typeface="Roboto"/>
                <a:cs typeface="Roboto"/>
                <a:sym typeface="Roboto"/>
              </a:rPr>
              <a:t>A sense of what number means</a:t>
            </a:r>
            <a:endParaRPr b="1">
              <a:solidFill>
                <a:srgbClr val="434343"/>
              </a:solidFill>
              <a:latin typeface="Roboto"/>
              <a:ea typeface="Roboto"/>
              <a:cs typeface="Roboto"/>
              <a:sym typeface="Roboto"/>
            </a:endParaRPr>
          </a:p>
          <a:p>
            <a:pPr marL="914400" lvl="1" indent="-334326" algn="l" rtl="0">
              <a:lnSpc>
                <a:spcPct val="115000"/>
              </a:lnSpc>
              <a:spcBef>
                <a:spcPts val="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Students have a visual model and concrete understanding of quantity</a:t>
            </a:r>
            <a:endParaRPr sz="1800">
              <a:solidFill>
                <a:srgbClr val="434343"/>
              </a:solidFill>
              <a:latin typeface="Roboto"/>
              <a:ea typeface="Roboto"/>
              <a:cs typeface="Roboto"/>
              <a:sym typeface="Roboto"/>
            </a:endParaRPr>
          </a:p>
          <a:p>
            <a:pPr marL="457200" lvl="0" indent="-334327" algn="l" rtl="0">
              <a:lnSpc>
                <a:spcPct val="115000"/>
              </a:lnSpc>
              <a:spcBef>
                <a:spcPts val="0"/>
              </a:spcBef>
              <a:spcAft>
                <a:spcPts val="0"/>
              </a:spcAft>
              <a:buClr>
                <a:srgbClr val="434343"/>
              </a:buClr>
              <a:buSzPct val="100000"/>
              <a:buFont typeface="Roboto"/>
              <a:buChar char="●"/>
            </a:pPr>
            <a:r>
              <a:rPr lang="en" b="1">
                <a:solidFill>
                  <a:srgbClr val="434343"/>
                </a:solidFill>
                <a:latin typeface="Roboto"/>
                <a:ea typeface="Roboto"/>
                <a:cs typeface="Roboto"/>
                <a:sym typeface="Roboto"/>
              </a:rPr>
              <a:t>Flexibility, automaticity, and fluidity with numbers</a:t>
            </a:r>
            <a:endParaRPr b="1">
              <a:solidFill>
                <a:srgbClr val="434343"/>
              </a:solidFill>
              <a:latin typeface="Roboto"/>
              <a:ea typeface="Roboto"/>
              <a:cs typeface="Roboto"/>
              <a:sym typeface="Roboto"/>
            </a:endParaRPr>
          </a:p>
          <a:p>
            <a:pPr marL="914400" lvl="1" indent="-334326" algn="l" rtl="0">
              <a:lnSpc>
                <a:spcPct val="115000"/>
              </a:lnSpc>
              <a:spcBef>
                <a:spcPts val="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Students are able to solve problems efficiently by using the structure of 5 and 10, place value understandings, composing and decomposing number, and the relationships among numbers</a:t>
            </a:r>
            <a:endParaRPr sz="1800">
              <a:solidFill>
                <a:srgbClr val="434343"/>
              </a:solidFill>
              <a:latin typeface="Roboto"/>
              <a:ea typeface="Roboto"/>
              <a:cs typeface="Roboto"/>
              <a:sym typeface="Roboto"/>
            </a:endParaRPr>
          </a:p>
          <a:p>
            <a:pPr marL="457200" lvl="0" indent="-334327" algn="l" rtl="0">
              <a:lnSpc>
                <a:spcPct val="115000"/>
              </a:lnSpc>
              <a:spcBef>
                <a:spcPts val="0"/>
              </a:spcBef>
              <a:spcAft>
                <a:spcPts val="0"/>
              </a:spcAft>
              <a:buClr>
                <a:srgbClr val="434343"/>
              </a:buClr>
              <a:buSzPct val="100000"/>
              <a:buFont typeface="Roboto"/>
              <a:buChar char="●"/>
            </a:pPr>
            <a:r>
              <a:rPr lang="en" b="1">
                <a:solidFill>
                  <a:srgbClr val="434343"/>
                </a:solidFill>
                <a:latin typeface="Roboto"/>
                <a:ea typeface="Roboto"/>
                <a:cs typeface="Roboto"/>
                <a:sym typeface="Roboto"/>
              </a:rPr>
              <a:t>An ability to perform mental math</a:t>
            </a:r>
            <a:endParaRPr b="1">
              <a:solidFill>
                <a:srgbClr val="434343"/>
              </a:solidFill>
              <a:latin typeface="Roboto"/>
              <a:ea typeface="Roboto"/>
              <a:cs typeface="Roboto"/>
              <a:sym typeface="Roboto"/>
            </a:endParaRPr>
          </a:p>
          <a:p>
            <a:pPr marL="914400" lvl="1" indent="-334326" algn="l" rtl="0">
              <a:lnSpc>
                <a:spcPct val="115000"/>
              </a:lnSpc>
              <a:spcBef>
                <a:spcPts val="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Students use what they know to solve other problems</a:t>
            </a:r>
            <a:endParaRPr sz="1800">
              <a:solidFill>
                <a:srgbClr val="434343"/>
              </a:solidFill>
              <a:latin typeface="Roboto"/>
              <a:ea typeface="Roboto"/>
              <a:cs typeface="Roboto"/>
              <a:sym typeface="Roboto"/>
            </a:endParaRPr>
          </a:p>
          <a:p>
            <a:pPr marL="457200" lvl="0" indent="-334327" algn="l" rtl="0">
              <a:lnSpc>
                <a:spcPct val="115000"/>
              </a:lnSpc>
              <a:spcBef>
                <a:spcPts val="0"/>
              </a:spcBef>
              <a:spcAft>
                <a:spcPts val="0"/>
              </a:spcAft>
              <a:buClr>
                <a:srgbClr val="434343"/>
              </a:buClr>
              <a:buSzPct val="100000"/>
              <a:buFont typeface="Roboto"/>
              <a:buChar char="●"/>
            </a:pPr>
            <a:r>
              <a:rPr lang="en" b="1">
                <a:solidFill>
                  <a:srgbClr val="434343"/>
                </a:solidFill>
                <a:latin typeface="Roboto"/>
                <a:ea typeface="Roboto"/>
                <a:cs typeface="Roboto"/>
                <a:sym typeface="Roboto"/>
              </a:rPr>
              <a:t>Automatic use of math knowledge</a:t>
            </a:r>
            <a:endParaRPr b="1">
              <a:solidFill>
                <a:srgbClr val="434343"/>
              </a:solidFill>
              <a:latin typeface="Roboto"/>
              <a:ea typeface="Roboto"/>
              <a:cs typeface="Roboto"/>
              <a:sym typeface="Roboto"/>
            </a:endParaRPr>
          </a:p>
          <a:p>
            <a:pPr marL="914400" lvl="1" indent="-334326" algn="l" rtl="0">
              <a:lnSpc>
                <a:spcPct val="115000"/>
              </a:lnSpc>
              <a:spcBef>
                <a:spcPts val="0"/>
              </a:spcBef>
              <a:spcAft>
                <a:spcPts val="0"/>
              </a:spcAft>
              <a:buClr>
                <a:srgbClr val="434343"/>
              </a:buClr>
              <a:buSzPct val="100000"/>
              <a:buFont typeface="Roboto"/>
              <a:buChar char="○"/>
            </a:pPr>
            <a:r>
              <a:rPr lang="en" sz="1800">
                <a:solidFill>
                  <a:srgbClr val="434343"/>
                </a:solidFill>
                <a:latin typeface="Roboto"/>
                <a:ea typeface="Roboto"/>
                <a:cs typeface="Roboto"/>
                <a:sym typeface="Roboto"/>
              </a:rPr>
              <a:t>Students draw on knowledge and strategies used in the past to solve new problems</a:t>
            </a:r>
            <a:endParaRPr sz="1800">
              <a:solidFill>
                <a:srgbClr val="434343"/>
              </a:solidFill>
              <a:latin typeface="Roboto"/>
              <a:ea typeface="Roboto"/>
              <a:cs typeface="Roboto"/>
              <a:sym typeface="Roboto"/>
            </a:endParaRPr>
          </a:p>
          <a:p>
            <a:pPr marL="0" lvl="0" indent="0" algn="l" rtl="0">
              <a:lnSpc>
                <a:spcPct val="115000"/>
              </a:lnSpc>
              <a:spcBef>
                <a:spcPts val="1600"/>
              </a:spcBef>
              <a:spcAft>
                <a:spcPts val="1200"/>
              </a:spcAft>
              <a:buSzPct val="108108"/>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5400"/>
              <a:buNone/>
            </a:pPr>
            <a:r>
              <a:rPr lang="en"/>
              <a:t>Quick Images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Quick Looks, Finger Patterns and Subitizing</a:t>
            </a:r>
            <a:endParaRPr/>
          </a:p>
        </p:txBody>
      </p:sp>
      <p:sp>
        <p:nvSpPr>
          <p:cNvPr id="115" name="Google Shape;115;p21"/>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400"/>
              <a:buNone/>
            </a:pPr>
            <a:r>
              <a:rPr lang="en" b="1"/>
              <a:t>Why is this important?</a:t>
            </a:r>
            <a:endParaRPr b="1"/>
          </a:p>
          <a:p>
            <a:pPr marL="0" lvl="0" indent="0" algn="ctr" rtl="0">
              <a:lnSpc>
                <a:spcPct val="115000"/>
              </a:lnSpc>
              <a:spcBef>
                <a:spcPts val="1200"/>
              </a:spcBef>
              <a:spcAft>
                <a:spcPts val="0"/>
              </a:spcAft>
              <a:buSzPts val="1400"/>
              <a:buNone/>
            </a:pPr>
            <a:endParaRPr b="1"/>
          </a:p>
          <a:p>
            <a:pPr marL="0" lvl="0" indent="0" algn="l" rtl="0">
              <a:lnSpc>
                <a:spcPct val="100000"/>
              </a:lnSpc>
              <a:spcBef>
                <a:spcPts val="1200"/>
              </a:spcBef>
              <a:spcAft>
                <a:spcPts val="0"/>
              </a:spcAft>
              <a:buSzPts val="1400"/>
              <a:buNone/>
            </a:pPr>
            <a:r>
              <a:rPr lang="en" u="sng">
                <a:solidFill>
                  <a:schemeClr val="accent5"/>
                </a:solidFill>
                <a:hlinkClick r:id="rId3">
                  <a:extLst>
                    <a:ext uri="{A12FA001-AC4F-418D-AE19-62706E023703}">
                      <ahyp:hlinkClr xmlns:ahyp="http://schemas.microsoft.com/office/drawing/2018/hyperlinkcolor" val="tx"/>
                    </a:ext>
                  </a:extLst>
                </a:hlinkClick>
              </a:rPr>
              <a:t>How to Use Subitizing/ 5 different ways</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l" rtl="0">
              <a:lnSpc>
                <a:spcPct val="100000"/>
              </a:lnSpc>
              <a:spcBef>
                <a:spcPts val="0"/>
              </a:spcBef>
              <a:spcAft>
                <a:spcPts val="0"/>
              </a:spcAft>
              <a:buSzPts val="1400"/>
              <a:buNone/>
            </a:pPr>
            <a:r>
              <a:rPr lang="en" u="sng">
                <a:solidFill>
                  <a:schemeClr val="accent5"/>
                </a:solidFill>
                <a:hlinkClick r:id="rId4">
                  <a:extLst>
                    <a:ext uri="{A12FA001-AC4F-418D-AE19-62706E023703}">
                      <ahyp:hlinkClr xmlns:ahyp="http://schemas.microsoft.com/office/drawing/2018/hyperlinkcolor" val="tx"/>
                    </a:ext>
                  </a:extLst>
                </a:hlinkClick>
              </a:rPr>
              <a:t>Subitizing.  What is it?  Why we teach it?</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a:p>
            <a:pPr marL="0" lvl="0" indent="0" algn="ctr" rtl="0">
              <a:lnSpc>
                <a:spcPct val="115000"/>
              </a:lnSpc>
              <a:spcBef>
                <a:spcPts val="0"/>
              </a:spcBef>
              <a:spcAft>
                <a:spcPts val="1200"/>
              </a:spcAft>
              <a:buSzPts val="1400"/>
              <a:buNone/>
            </a:pPr>
            <a:endParaRPr b="1"/>
          </a:p>
        </p:txBody>
      </p:sp>
      <p:sp>
        <p:nvSpPr>
          <p:cNvPr id="116" name="Google Shape;116;p21"/>
          <p:cNvSpPr txBox="1">
            <a:spLocks noGrp="1"/>
          </p:cNvSpPr>
          <p:nvPr>
            <p:ph type="body" idx="2"/>
          </p:nvPr>
        </p:nvSpPr>
        <p:spPr>
          <a:xfrm>
            <a:off x="4867775" y="1097550"/>
            <a:ext cx="3999900" cy="38841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400"/>
              <a:buNone/>
            </a:pPr>
            <a:r>
              <a:rPr lang="en" b="1"/>
              <a:t>Resources to get you started </a:t>
            </a:r>
            <a:endParaRPr sz="1000" b="1"/>
          </a:p>
          <a:p>
            <a:pPr marL="0" lvl="0" indent="0" algn="ctr" rtl="0">
              <a:lnSpc>
                <a:spcPct val="115000"/>
              </a:lnSpc>
              <a:spcBef>
                <a:spcPts val="0"/>
              </a:spcBef>
              <a:spcAft>
                <a:spcPts val="0"/>
              </a:spcAft>
              <a:buSzPts val="1400"/>
              <a:buNone/>
            </a:pPr>
            <a:r>
              <a:rPr lang="en" sz="1000" b="1"/>
              <a:t>Click on an image to get resource</a:t>
            </a:r>
            <a:endParaRPr sz="1000" b="1"/>
          </a:p>
        </p:txBody>
      </p:sp>
      <p:pic>
        <p:nvPicPr>
          <p:cNvPr id="117" name="Google Shape;117;p21">
            <a:hlinkClick r:id="rId5"/>
          </p:cNvPr>
          <p:cNvPicPr preferRelativeResize="0"/>
          <p:nvPr/>
        </p:nvPicPr>
        <p:blipFill rotWithShape="1">
          <a:blip r:embed="rId6">
            <a:alphaModFix/>
          </a:blip>
          <a:srcRect/>
          <a:stretch/>
        </p:blipFill>
        <p:spPr>
          <a:xfrm>
            <a:off x="4917305" y="2002226"/>
            <a:ext cx="1491200" cy="491700"/>
          </a:xfrm>
          <a:prstGeom prst="rect">
            <a:avLst/>
          </a:prstGeom>
          <a:noFill/>
          <a:ln>
            <a:noFill/>
          </a:ln>
        </p:spPr>
      </p:pic>
      <p:pic>
        <p:nvPicPr>
          <p:cNvPr id="118" name="Google Shape;118;p21">
            <a:hlinkClick r:id="rId7"/>
          </p:cNvPr>
          <p:cNvPicPr preferRelativeResize="0"/>
          <p:nvPr/>
        </p:nvPicPr>
        <p:blipFill rotWithShape="1">
          <a:blip r:embed="rId8">
            <a:alphaModFix/>
          </a:blip>
          <a:srcRect/>
          <a:stretch/>
        </p:blipFill>
        <p:spPr>
          <a:xfrm>
            <a:off x="6685237" y="1974541"/>
            <a:ext cx="1313025" cy="547075"/>
          </a:xfrm>
          <a:prstGeom prst="rect">
            <a:avLst/>
          </a:prstGeom>
          <a:noFill/>
          <a:ln>
            <a:noFill/>
          </a:ln>
        </p:spPr>
      </p:pic>
      <p:pic>
        <p:nvPicPr>
          <p:cNvPr id="119" name="Google Shape;119;p21">
            <a:hlinkClick r:id="rId9"/>
          </p:cNvPr>
          <p:cNvPicPr preferRelativeResize="0"/>
          <p:nvPr/>
        </p:nvPicPr>
        <p:blipFill rotWithShape="1">
          <a:blip r:embed="rId10">
            <a:alphaModFix/>
          </a:blip>
          <a:srcRect/>
          <a:stretch/>
        </p:blipFill>
        <p:spPr>
          <a:xfrm>
            <a:off x="4958050" y="2571754"/>
            <a:ext cx="1409701" cy="935695"/>
          </a:xfrm>
          <a:prstGeom prst="rect">
            <a:avLst/>
          </a:prstGeom>
          <a:noFill/>
          <a:ln>
            <a:noFill/>
          </a:ln>
        </p:spPr>
      </p:pic>
      <p:pic>
        <p:nvPicPr>
          <p:cNvPr id="120" name="Google Shape;120;p21">
            <a:hlinkClick r:id="rId11"/>
          </p:cNvPr>
          <p:cNvPicPr preferRelativeResize="0"/>
          <p:nvPr/>
        </p:nvPicPr>
        <p:blipFill rotWithShape="1">
          <a:blip r:embed="rId12">
            <a:alphaModFix/>
          </a:blip>
          <a:srcRect/>
          <a:stretch/>
        </p:blipFill>
        <p:spPr>
          <a:xfrm>
            <a:off x="6226795" y="3189904"/>
            <a:ext cx="1148876" cy="835596"/>
          </a:xfrm>
          <a:prstGeom prst="rect">
            <a:avLst/>
          </a:prstGeom>
          <a:noFill/>
          <a:ln>
            <a:noFill/>
          </a:ln>
        </p:spPr>
      </p:pic>
      <p:pic>
        <p:nvPicPr>
          <p:cNvPr id="121" name="Google Shape;121;p21">
            <a:hlinkClick r:id="rId13"/>
          </p:cNvPr>
          <p:cNvPicPr preferRelativeResize="0"/>
          <p:nvPr/>
        </p:nvPicPr>
        <p:blipFill rotWithShape="1">
          <a:blip r:embed="rId14">
            <a:alphaModFix/>
          </a:blip>
          <a:srcRect/>
          <a:stretch/>
        </p:blipFill>
        <p:spPr>
          <a:xfrm>
            <a:off x="7375681" y="2499725"/>
            <a:ext cx="1125720" cy="835600"/>
          </a:xfrm>
          <a:prstGeom prst="rect">
            <a:avLst/>
          </a:prstGeom>
          <a:noFill/>
          <a:ln>
            <a:noFill/>
          </a:ln>
        </p:spPr>
      </p:pic>
      <p:pic>
        <p:nvPicPr>
          <p:cNvPr id="122" name="Google Shape;122;p21">
            <a:hlinkClick r:id="rId15"/>
          </p:cNvPr>
          <p:cNvPicPr preferRelativeResize="0"/>
          <p:nvPr/>
        </p:nvPicPr>
        <p:blipFill rotWithShape="1">
          <a:blip r:embed="rId16">
            <a:alphaModFix/>
          </a:blip>
          <a:srcRect/>
          <a:stretch/>
        </p:blipFill>
        <p:spPr>
          <a:xfrm>
            <a:off x="4958047" y="3939832"/>
            <a:ext cx="1148875" cy="592968"/>
          </a:xfrm>
          <a:prstGeom prst="rect">
            <a:avLst/>
          </a:prstGeom>
          <a:noFill/>
          <a:ln>
            <a:noFill/>
          </a:ln>
        </p:spPr>
      </p:pic>
      <p:pic>
        <p:nvPicPr>
          <p:cNvPr id="123" name="Google Shape;123;p21">
            <a:hlinkClick r:id="rId17"/>
          </p:cNvPr>
          <p:cNvPicPr preferRelativeResize="0"/>
          <p:nvPr/>
        </p:nvPicPr>
        <p:blipFill rotWithShape="1">
          <a:blip r:embed="rId18">
            <a:alphaModFix/>
          </a:blip>
          <a:srcRect/>
          <a:stretch/>
        </p:blipFill>
        <p:spPr>
          <a:xfrm>
            <a:off x="6624025" y="4226499"/>
            <a:ext cx="1276771" cy="707400"/>
          </a:xfrm>
          <a:prstGeom prst="rect">
            <a:avLst/>
          </a:prstGeom>
          <a:noFill/>
          <a:ln>
            <a:noFill/>
          </a:ln>
        </p:spPr>
      </p:pic>
      <p:pic>
        <p:nvPicPr>
          <p:cNvPr id="124" name="Google Shape;124;p21">
            <a:hlinkClick r:id="rId19"/>
          </p:cNvPr>
          <p:cNvPicPr preferRelativeResize="0"/>
          <p:nvPr/>
        </p:nvPicPr>
        <p:blipFill rotWithShape="1">
          <a:blip r:embed="rId20">
            <a:alphaModFix/>
          </a:blip>
          <a:srcRect/>
          <a:stretch/>
        </p:blipFill>
        <p:spPr>
          <a:xfrm>
            <a:off x="7590900" y="3573266"/>
            <a:ext cx="1276775" cy="6532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554750" y="200850"/>
            <a:ext cx="2898000" cy="13872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a:solidFill>
                  <a:srgbClr val="674EA7"/>
                </a:solidFill>
              </a:rPr>
              <a:t>Structuring Numbers</a:t>
            </a:r>
            <a:endParaRPr>
              <a:solidFill>
                <a:srgbClr val="674EA7"/>
              </a:solidFill>
            </a:endParaRPr>
          </a:p>
          <a:p>
            <a:pPr marL="0" lvl="0" indent="0" algn="ctr" rtl="0">
              <a:lnSpc>
                <a:spcPct val="100000"/>
              </a:lnSpc>
              <a:spcBef>
                <a:spcPts val="0"/>
              </a:spcBef>
              <a:spcAft>
                <a:spcPts val="0"/>
              </a:spcAft>
              <a:buSzPct val="111111"/>
              <a:buNone/>
            </a:pPr>
            <a:r>
              <a:rPr lang="en">
                <a:solidFill>
                  <a:srgbClr val="674EA7"/>
                </a:solidFill>
              </a:rPr>
              <a:t>Progression - “Teaching Number in the Classroom with 4-8 Year Olds”</a:t>
            </a:r>
            <a:endParaRPr>
              <a:solidFill>
                <a:srgbClr val="674EA7"/>
              </a:solidFill>
            </a:endParaRPr>
          </a:p>
        </p:txBody>
      </p:sp>
      <p:sp>
        <p:nvSpPr>
          <p:cNvPr id="130" name="Google Shape;130;p22"/>
          <p:cNvSpPr txBox="1">
            <a:spLocks noGrp="1"/>
          </p:cNvSpPr>
          <p:nvPr>
            <p:ph type="body" idx="1"/>
          </p:nvPr>
        </p:nvSpPr>
        <p:spPr>
          <a:xfrm>
            <a:off x="554750" y="1673850"/>
            <a:ext cx="3223500" cy="3356400"/>
          </a:xfrm>
          <a:prstGeom prst="rect">
            <a:avLst/>
          </a:prstGeom>
          <a:noFill/>
          <a:ln>
            <a:noFill/>
          </a:ln>
        </p:spPr>
        <p:txBody>
          <a:bodyPr spcFirstLastPara="1" wrap="square" lIns="91425" tIns="91425" rIns="91425" bIns="91425" anchor="t" anchorCtr="0">
            <a:normAutofit fontScale="25000" lnSpcReduction="20000"/>
          </a:bodyPr>
          <a:lstStyle/>
          <a:p>
            <a:pPr marL="0" lvl="0" indent="0" algn="ctr" rtl="0">
              <a:lnSpc>
                <a:spcPct val="115000"/>
              </a:lnSpc>
              <a:spcBef>
                <a:spcPts val="0"/>
              </a:spcBef>
              <a:spcAft>
                <a:spcPts val="0"/>
              </a:spcAft>
              <a:buSzPct val="100000"/>
              <a:buNone/>
            </a:pPr>
            <a:r>
              <a:rPr lang="en" sz="4800" b="1"/>
              <a:t>Structuring 1-20</a:t>
            </a:r>
            <a:endParaRPr sz="4800" b="1"/>
          </a:p>
          <a:p>
            <a:pPr marL="0" lvl="0" indent="0" algn="ctr" rtl="0">
              <a:lnSpc>
                <a:spcPct val="115000"/>
              </a:lnSpc>
              <a:spcBef>
                <a:spcPts val="1200"/>
              </a:spcBef>
              <a:spcAft>
                <a:spcPts val="0"/>
              </a:spcAft>
              <a:buSzPct val="120000"/>
              <a:buNone/>
            </a:pPr>
            <a:r>
              <a:rPr lang="en" sz="4000"/>
              <a:t>Finger Patterns 1-10</a:t>
            </a:r>
            <a:endParaRPr sz="4000"/>
          </a:p>
          <a:p>
            <a:pPr marL="0" lvl="0" indent="0" algn="ctr" rtl="0">
              <a:lnSpc>
                <a:spcPct val="115000"/>
              </a:lnSpc>
              <a:spcBef>
                <a:spcPts val="1200"/>
              </a:spcBef>
              <a:spcAft>
                <a:spcPts val="0"/>
              </a:spcAft>
              <a:buSzPct val="120000"/>
              <a:buNone/>
            </a:pPr>
            <a:r>
              <a:rPr lang="en" sz="4000"/>
              <a:t>Dice Patterns/irregular dot patterns</a:t>
            </a:r>
            <a:endParaRPr sz="4000"/>
          </a:p>
          <a:p>
            <a:pPr marL="0" lvl="0" indent="0" algn="ctr" rtl="0">
              <a:lnSpc>
                <a:spcPct val="115000"/>
              </a:lnSpc>
              <a:spcBef>
                <a:spcPts val="1200"/>
              </a:spcBef>
              <a:spcAft>
                <a:spcPts val="0"/>
              </a:spcAft>
              <a:buSzPct val="120000"/>
              <a:buNone/>
            </a:pPr>
            <a:r>
              <a:rPr lang="en" sz="4000"/>
              <a:t>Pair-wise patterns to 10</a:t>
            </a:r>
            <a:endParaRPr sz="4000"/>
          </a:p>
          <a:p>
            <a:pPr marL="0" lvl="0" indent="0" algn="ctr" rtl="0">
              <a:lnSpc>
                <a:spcPct val="115000"/>
              </a:lnSpc>
              <a:spcBef>
                <a:spcPts val="1200"/>
              </a:spcBef>
              <a:spcAft>
                <a:spcPts val="0"/>
              </a:spcAft>
              <a:buSzPct val="120000"/>
              <a:buNone/>
            </a:pPr>
            <a:r>
              <a:rPr lang="en" sz="4000"/>
              <a:t>Partitioning 5 and 10</a:t>
            </a:r>
            <a:endParaRPr sz="4000"/>
          </a:p>
          <a:p>
            <a:pPr marL="0" lvl="0" indent="0" algn="ctr" rtl="0">
              <a:lnSpc>
                <a:spcPct val="115000"/>
              </a:lnSpc>
              <a:spcBef>
                <a:spcPts val="1200"/>
              </a:spcBef>
              <a:spcAft>
                <a:spcPts val="0"/>
              </a:spcAft>
              <a:buSzPct val="120000"/>
              <a:buNone/>
            </a:pPr>
            <a:r>
              <a:rPr lang="en" sz="4000"/>
              <a:t>Five-wise patterns 6 to 10</a:t>
            </a:r>
            <a:endParaRPr sz="4000"/>
          </a:p>
          <a:p>
            <a:pPr marL="0" lvl="0" indent="0" algn="ctr" rtl="0">
              <a:lnSpc>
                <a:spcPct val="115000"/>
              </a:lnSpc>
              <a:spcBef>
                <a:spcPts val="1200"/>
              </a:spcBef>
              <a:spcAft>
                <a:spcPts val="0"/>
              </a:spcAft>
              <a:buSzPct val="120000"/>
              <a:buNone/>
            </a:pPr>
            <a:r>
              <a:rPr lang="en" sz="4000"/>
              <a:t>Addition and subtraction in range 1 to 10</a:t>
            </a:r>
            <a:endParaRPr sz="4000"/>
          </a:p>
          <a:p>
            <a:pPr marL="0" lvl="0" indent="0" algn="ctr" rtl="0">
              <a:lnSpc>
                <a:spcPct val="115000"/>
              </a:lnSpc>
              <a:spcBef>
                <a:spcPts val="1200"/>
              </a:spcBef>
              <a:spcAft>
                <a:spcPts val="0"/>
              </a:spcAft>
              <a:buSzPct val="120000"/>
              <a:buNone/>
            </a:pPr>
            <a:r>
              <a:rPr lang="en" sz="4000"/>
              <a:t>Pair-wise patterns to 20</a:t>
            </a:r>
            <a:endParaRPr sz="4000"/>
          </a:p>
          <a:p>
            <a:pPr marL="0" lvl="0" indent="0" algn="ctr" rtl="0">
              <a:lnSpc>
                <a:spcPct val="115000"/>
              </a:lnSpc>
              <a:spcBef>
                <a:spcPts val="1200"/>
              </a:spcBef>
              <a:spcAft>
                <a:spcPts val="0"/>
              </a:spcAft>
              <a:buSzPct val="120000"/>
              <a:buNone/>
            </a:pPr>
            <a:r>
              <a:rPr lang="en" sz="4000"/>
              <a:t>Five-wise patterns to 20</a:t>
            </a:r>
            <a:endParaRPr sz="4000"/>
          </a:p>
          <a:p>
            <a:pPr marL="0" lvl="0" indent="0" algn="ctr" rtl="0">
              <a:lnSpc>
                <a:spcPct val="115000"/>
              </a:lnSpc>
              <a:spcBef>
                <a:spcPts val="1200"/>
              </a:spcBef>
              <a:spcAft>
                <a:spcPts val="0"/>
              </a:spcAft>
              <a:buSzPct val="120000"/>
              <a:buNone/>
            </a:pPr>
            <a:r>
              <a:rPr lang="en" sz="4000"/>
              <a:t>Ten-wise patterns to 20</a:t>
            </a:r>
            <a:endParaRPr sz="4000"/>
          </a:p>
          <a:p>
            <a:pPr marL="0" lvl="0" indent="0" algn="ctr" rtl="0">
              <a:lnSpc>
                <a:spcPct val="115000"/>
              </a:lnSpc>
              <a:spcBef>
                <a:spcPts val="1200"/>
              </a:spcBef>
              <a:spcAft>
                <a:spcPts val="0"/>
              </a:spcAft>
              <a:buSzPct val="120000"/>
              <a:buNone/>
            </a:pPr>
            <a:r>
              <a:rPr lang="en" sz="4000"/>
              <a:t>Addition and Subtraction using pairs, fives and tens</a:t>
            </a:r>
            <a:endParaRPr sz="4000"/>
          </a:p>
          <a:p>
            <a:pPr marL="0" lvl="0" indent="0" algn="l" rtl="0">
              <a:lnSpc>
                <a:spcPct val="115000"/>
              </a:lnSpc>
              <a:spcBef>
                <a:spcPts val="1200"/>
              </a:spcBef>
              <a:spcAft>
                <a:spcPts val="1200"/>
              </a:spcAft>
              <a:buSzPct val="157377"/>
              <a:buNone/>
            </a:pPr>
            <a:endParaRPr sz="3050"/>
          </a:p>
        </p:txBody>
      </p:sp>
      <p:sp>
        <p:nvSpPr>
          <p:cNvPr id="131" name="Google Shape;131;p22"/>
          <p:cNvSpPr txBox="1">
            <a:spLocks noGrp="1"/>
          </p:cNvSpPr>
          <p:nvPr>
            <p:ph type="body" idx="1"/>
          </p:nvPr>
        </p:nvSpPr>
        <p:spPr>
          <a:xfrm>
            <a:off x="4572000" y="1623100"/>
            <a:ext cx="3380400" cy="3121200"/>
          </a:xfrm>
          <a:prstGeom prst="rect">
            <a:avLst/>
          </a:prstGeom>
          <a:noFill/>
          <a:ln>
            <a:noFill/>
          </a:ln>
        </p:spPr>
        <p:txBody>
          <a:bodyPr spcFirstLastPara="1" wrap="square" lIns="91425" tIns="91425" rIns="91425" bIns="91425" anchor="t" anchorCtr="0">
            <a:normAutofit fontScale="92500" lnSpcReduction="20000"/>
          </a:bodyPr>
          <a:lstStyle/>
          <a:p>
            <a:pPr marL="0" lvl="0" indent="0" algn="ctr" rtl="0">
              <a:lnSpc>
                <a:spcPct val="115000"/>
              </a:lnSpc>
              <a:spcBef>
                <a:spcPts val="0"/>
              </a:spcBef>
              <a:spcAft>
                <a:spcPts val="0"/>
              </a:spcAft>
              <a:buSzPct val="108108"/>
              <a:buNone/>
            </a:pPr>
            <a:r>
              <a:rPr lang="en" b="1"/>
              <a:t>Conceptual Place Value</a:t>
            </a:r>
            <a:endParaRPr b="1"/>
          </a:p>
          <a:p>
            <a:pPr marL="0" lvl="0" indent="0" algn="ctr" rtl="0">
              <a:lnSpc>
                <a:spcPct val="115000"/>
              </a:lnSpc>
              <a:spcBef>
                <a:spcPts val="1200"/>
              </a:spcBef>
              <a:spcAft>
                <a:spcPts val="0"/>
              </a:spcAft>
              <a:buSzPct val="108108"/>
              <a:buNone/>
            </a:pPr>
            <a:r>
              <a:rPr lang="en"/>
              <a:t>Incrementing/decrementing by tens on the decuple, off the decuple, and by tens and ones</a:t>
            </a:r>
            <a:endParaRPr/>
          </a:p>
          <a:p>
            <a:pPr marL="0" lvl="0" indent="0" algn="ctr" rtl="0">
              <a:lnSpc>
                <a:spcPct val="115000"/>
              </a:lnSpc>
              <a:spcBef>
                <a:spcPts val="1200"/>
              </a:spcBef>
              <a:spcAft>
                <a:spcPts val="0"/>
              </a:spcAft>
              <a:buSzPct val="108108"/>
              <a:buNone/>
            </a:pPr>
            <a:endParaRPr/>
          </a:p>
          <a:p>
            <a:pPr marL="0" lvl="0" indent="0" algn="ctr" rtl="0">
              <a:lnSpc>
                <a:spcPct val="115000"/>
              </a:lnSpc>
              <a:spcBef>
                <a:spcPts val="1200"/>
              </a:spcBef>
              <a:spcAft>
                <a:spcPts val="0"/>
              </a:spcAft>
              <a:buSzPct val="108108"/>
              <a:buNone/>
            </a:pPr>
            <a:r>
              <a:rPr lang="en" b="1"/>
              <a:t>Higher Decade Addition and Subtraction</a:t>
            </a:r>
            <a:endParaRPr b="1"/>
          </a:p>
          <a:p>
            <a:pPr marL="0" lvl="0" indent="0" algn="ctr" rtl="0">
              <a:lnSpc>
                <a:spcPct val="115000"/>
              </a:lnSpc>
              <a:spcBef>
                <a:spcPts val="1200"/>
              </a:spcBef>
              <a:spcAft>
                <a:spcPts val="0"/>
              </a:spcAft>
              <a:buSzPct val="108108"/>
              <a:buNone/>
            </a:pPr>
            <a:r>
              <a:rPr lang="en"/>
              <a:t>Jump within a decade</a:t>
            </a:r>
            <a:endParaRPr/>
          </a:p>
          <a:p>
            <a:pPr marL="0" lvl="0" indent="0" algn="ctr" rtl="0">
              <a:lnSpc>
                <a:spcPct val="115000"/>
              </a:lnSpc>
              <a:spcBef>
                <a:spcPts val="1200"/>
              </a:spcBef>
              <a:spcAft>
                <a:spcPts val="0"/>
              </a:spcAft>
              <a:buSzPct val="108108"/>
              <a:buNone/>
            </a:pPr>
            <a:r>
              <a:rPr lang="en"/>
              <a:t>Jump forward from/back to the decuple</a:t>
            </a:r>
            <a:endParaRPr/>
          </a:p>
          <a:p>
            <a:pPr marL="0" lvl="0" indent="0" algn="ctr" rtl="0">
              <a:lnSpc>
                <a:spcPct val="115000"/>
              </a:lnSpc>
              <a:spcBef>
                <a:spcPts val="1200"/>
              </a:spcBef>
              <a:spcAft>
                <a:spcPts val="0"/>
              </a:spcAft>
              <a:buSzPct val="108108"/>
              <a:buNone/>
            </a:pPr>
            <a:r>
              <a:rPr lang="en"/>
              <a:t>Jump forward to/back from the decuple</a:t>
            </a:r>
            <a:endParaRPr/>
          </a:p>
          <a:p>
            <a:pPr marL="0" lvl="0" indent="0" algn="ctr" rtl="0">
              <a:lnSpc>
                <a:spcPct val="115000"/>
              </a:lnSpc>
              <a:spcBef>
                <a:spcPts val="1200"/>
              </a:spcBef>
              <a:spcAft>
                <a:spcPts val="0"/>
              </a:spcAft>
              <a:buSzPct val="108108"/>
              <a:buNone/>
            </a:pPr>
            <a:r>
              <a:rPr lang="en"/>
              <a:t>Jump across a decuple</a:t>
            </a:r>
            <a:endParaRPr/>
          </a:p>
          <a:p>
            <a:pPr marL="0" lvl="0" indent="0" algn="ctr" rtl="0">
              <a:lnSpc>
                <a:spcPct val="115000"/>
              </a:lnSpc>
              <a:spcBef>
                <a:spcPts val="1200"/>
              </a:spcBef>
              <a:spcAft>
                <a:spcPts val="1200"/>
              </a:spcAft>
              <a:buSzPct val="108108"/>
              <a:buNone/>
            </a:pPr>
            <a:endParaRPr/>
          </a:p>
        </p:txBody>
      </p:sp>
      <p:sp>
        <p:nvSpPr>
          <p:cNvPr id="132" name="Google Shape;132;p22"/>
          <p:cNvSpPr txBox="1"/>
          <p:nvPr/>
        </p:nvSpPr>
        <p:spPr>
          <a:xfrm>
            <a:off x="4055500" y="267825"/>
            <a:ext cx="397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33" name="Google Shape;133;p22"/>
          <p:cNvSpPr txBox="1"/>
          <p:nvPr/>
        </p:nvSpPr>
        <p:spPr>
          <a:xfrm>
            <a:off x="4495475" y="267825"/>
            <a:ext cx="39027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CC0000"/>
                </a:solidFill>
                <a:latin typeface="PT Sans Narrow"/>
                <a:ea typeface="PT Sans Narrow"/>
                <a:cs typeface="PT Sans Narrow"/>
                <a:sym typeface="PT Sans Narrow"/>
              </a:rPr>
              <a:t>“Developing Number Knowledge; Assessment, Teaching &amp; Intervention with 7-11-Year Olds”</a:t>
            </a:r>
            <a:endParaRPr sz="1400" b="0" i="0" u="none" strike="noStrike" cap="none">
              <a:solidFill>
                <a:srgbClr val="CC0000"/>
              </a:solidFill>
              <a:latin typeface="Open Sans"/>
              <a:ea typeface="Open Sans"/>
              <a:cs typeface="Open Sans"/>
              <a:sym typeface="Open Sans"/>
            </a:endParaRPr>
          </a:p>
        </p:txBody>
      </p:sp>
      <p:pic>
        <p:nvPicPr>
          <p:cNvPr id="134" name="Google Shape;134;p22"/>
          <p:cNvPicPr preferRelativeResize="0"/>
          <p:nvPr/>
        </p:nvPicPr>
        <p:blipFill rotWithShape="1">
          <a:blip r:embed="rId3">
            <a:alphaModFix/>
          </a:blip>
          <a:srcRect/>
          <a:stretch/>
        </p:blipFill>
        <p:spPr>
          <a:xfrm>
            <a:off x="7820550" y="1487456"/>
            <a:ext cx="1151275" cy="717944"/>
          </a:xfrm>
          <a:prstGeom prst="rect">
            <a:avLst/>
          </a:prstGeom>
          <a:noFill/>
          <a:ln>
            <a:noFill/>
          </a:ln>
        </p:spPr>
      </p:pic>
      <p:pic>
        <p:nvPicPr>
          <p:cNvPr id="135" name="Google Shape;135;p22"/>
          <p:cNvPicPr preferRelativeResize="0"/>
          <p:nvPr/>
        </p:nvPicPr>
        <p:blipFill rotWithShape="1">
          <a:blip r:embed="rId4">
            <a:alphaModFix/>
          </a:blip>
          <a:srcRect/>
          <a:stretch/>
        </p:blipFill>
        <p:spPr>
          <a:xfrm>
            <a:off x="7820550" y="3185100"/>
            <a:ext cx="1151275" cy="74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555600"/>
            <a:ext cx="2808000" cy="9939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a:solidFill>
                  <a:srgbClr val="CC0000"/>
                </a:solidFill>
              </a:rPr>
              <a:t>“Developing Number Knowledge; Assessment, Teaching &amp; Intervention with 7-11-Year Olds”</a:t>
            </a:r>
            <a:endParaRPr/>
          </a:p>
        </p:txBody>
      </p:sp>
      <p:sp>
        <p:nvSpPr>
          <p:cNvPr id="141" name="Google Shape;141;p23"/>
          <p:cNvSpPr txBox="1">
            <a:spLocks noGrp="1"/>
          </p:cNvSpPr>
          <p:nvPr>
            <p:ph type="body" idx="1"/>
          </p:nvPr>
        </p:nvSpPr>
        <p:spPr>
          <a:xfrm>
            <a:off x="311700" y="1712100"/>
            <a:ext cx="2808000" cy="31851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200"/>
              <a:buNone/>
            </a:pPr>
            <a:r>
              <a:rPr lang="en" b="1"/>
              <a:t>Multiplication and Division</a:t>
            </a:r>
            <a:endParaRPr b="1"/>
          </a:p>
          <a:p>
            <a:pPr marL="0" lvl="0" indent="0" algn="ctr" rtl="0">
              <a:lnSpc>
                <a:spcPct val="115000"/>
              </a:lnSpc>
              <a:spcBef>
                <a:spcPts val="1200"/>
              </a:spcBef>
              <a:spcAft>
                <a:spcPts val="0"/>
              </a:spcAft>
              <a:buSzPts val="1200"/>
              <a:buNone/>
            </a:pPr>
            <a:r>
              <a:rPr lang="en"/>
              <a:t>Sequence of Multiples 2s, 5s, and 3s</a:t>
            </a:r>
            <a:endParaRPr/>
          </a:p>
          <a:p>
            <a:pPr marL="0" lvl="0" indent="0" algn="ctr" rtl="0">
              <a:lnSpc>
                <a:spcPct val="115000"/>
              </a:lnSpc>
              <a:spcBef>
                <a:spcPts val="1200"/>
              </a:spcBef>
              <a:spcAft>
                <a:spcPts val="0"/>
              </a:spcAft>
              <a:buSzPts val="1200"/>
              <a:buNone/>
            </a:pPr>
            <a:r>
              <a:rPr lang="en"/>
              <a:t>Repeated Equal Groups</a:t>
            </a:r>
            <a:endParaRPr/>
          </a:p>
          <a:p>
            <a:pPr marL="0" lvl="0" indent="0" algn="ctr" rtl="0">
              <a:lnSpc>
                <a:spcPct val="115000"/>
              </a:lnSpc>
              <a:spcBef>
                <a:spcPts val="1200"/>
              </a:spcBef>
              <a:spcAft>
                <a:spcPts val="0"/>
              </a:spcAft>
              <a:buSzPts val="1200"/>
              <a:buNone/>
            </a:pPr>
            <a:r>
              <a:rPr lang="en"/>
              <a:t>Structuring numbers multiplicatively</a:t>
            </a:r>
            <a:endParaRPr/>
          </a:p>
          <a:p>
            <a:pPr marL="0" lvl="0" indent="0" algn="ctr" rtl="0">
              <a:lnSpc>
                <a:spcPct val="115000"/>
              </a:lnSpc>
              <a:spcBef>
                <a:spcPts val="1200"/>
              </a:spcBef>
              <a:spcAft>
                <a:spcPts val="0"/>
              </a:spcAft>
              <a:buSzPts val="1200"/>
              <a:buNone/>
            </a:pPr>
            <a:r>
              <a:rPr lang="en"/>
              <a:t>Developing Multiplicative Strategies for 1-digit Factors</a:t>
            </a:r>
            <a:endParaRPr/>
          </a:p>
          <a:p>
            <a:pPr marL="0" lvl="0" indent="0" algn="ctr" rtl="0">
              <a:lnSpc>
                <a:spcPct val="100000"/>
              </a:lnSpc>
              <a:spcBef>
                <a:spcPts val="1200"/>
              </a:spcBef>
              <a:spcAft>
                <a:spcPts val="0"/>
              </a:spcAft>
              <a:buSzPts val="1200"/>
              <a:buNone/>
            </a:pPr>
            <a:r>
              <a:rPr lang="en"/>
              <a:t>Develop automatized knowledge of basic multiplication/division facts</a:t>
            </a:r>
            <a:endParaRPr/>
          </a:p>
          <a:p>
            <a:pPr marL="0" lvl="0" indent="0" algn="ctr" rtl="0">
              <a:lnSpc>
                <a:spcPct val="100000"/>
              </a:lnSpc>
              <a:spcBef>
                <a:spcPts val="0"/>
              </a:spcBef>
              <a:spcAft>
                <a:spcPts val="0"/>
              </a:spcAft>
              <a:buSzPts val="1200"/>
              <a:buNone/>
            </a:pPr>
            <a:r>
              <a:rPr lang="en"/>
              <a:t>2s, 10s, 5s, 3s, 4s, 9s, 6s, 8s, 7s</a:t>
            </a:r>
            <a:endParaRPr/>
          </a:p>
          <a:p>
            <a:pPr marL="0" lvl="0" indent="0" algn="l" rtl="0">
              <a:lnSpc>
                <a:spcPct val="115000"/>
              </a:lnSpc>
              <a:spcBef>
                <a:spcPts val="0"/>
              </a:spcBef>
              <a:spcAft>
                <a:spcPts val="1200"/>
              </a:spcAft>
              <a:buSzPts val="1200"/>
              <a:buNone/>
            </a:pPr>
            <a:endParaRPr/>
          </a:p>
        </p:txBody>
      </p:sp>
      <p:pic>
        <p:nvPicPr>
          <p:cNvPr id="142" name="Google Shape;142;p23"/>
          <p:cNvPicPr preferRelativeResize="0"/>
          <p:nvPr/>
        </p:nvPicPr>
        <p:blipFill rotWithShape="1">
          <a:blip r:embed="rId3">
            <a:alphaModFix/>
          </a:blip>
          <a:srcRect/>
          <a:stretch/>
        </p:blipFill>
        <p:spPr>
          <a:xfrm>
            <a:off x="6114575" y="2871768"/>
            <a:ext cx="2245525" cy="865770"/>
          </a:xfrm>
          <a:prstGeom prst="rect">
            <a:avLst/>
          </a:prstGeom>
          <a:noFill/>
          <a:ln>
            <a:noFill/>
          </a:ln>
        </p:spPr>
      </p:pic>
      <p:pic>
        <p:nvPicPr>
          <p:cNvPr id="143" name="Google Shape;143;p23"/>
          <p:cNvPicPr preferRelativeResize="0"/>
          <p:nvPr/>
        </p:nvPicPr>
        <p:blipFill rotWithShape="1">
          <a:blip r:embed="rId4">
            <a:alphaModFix/>
          </a:blip>
          <a:srcRect/>
          <a:stretch/>
        </p:blipFill>
        <p:spPr>
          <a:xfrm>
            <a:off x="3618717" y="2734277"/>
            <a:ext cx="2245532" cy="993900"/>
          </a:xfrm>
          <a:prstGeom prst="rect">
            <a:avLst/>
          </a:prstGeom>
          <a:noFill/>
          <a:ln>
            <a:noFill/>
          </a:ln>
        </p:spPr>
      </p:pic>
      <p:pic>
        <p:nvPicPr>
          <p:cNvPr id="144" name="Google Shape;144;p23"/>
          <p:cNvPicPr preferRelativeResize="0"/>
          <p:nvPr/>
        </p:nvPicPr>
        <p:blipFill rotWithShape="1">
          <a:blip r:embed="rId5">
            <a:alphaModFix/>
          </a:blip>
          <a:srcRect/>
          <a:stretch/>
        </p:blipFill>
        <p:spPr>
          <a:xfrm>
            <a:off x="3618726" y="1044475"/>
            <a:ext cx="2022725" cy="1077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490250" y="526350"/>
            <a:ext cx="5613600" cy="39717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5400"/>
              <a:buNone/>
            </a:pPr>
            <a:r>
              <a:rPr lang="en"/>
              <a:t>Counting Routines</a:t>
            </a:r>
            <a:endParaRPr/>
          </a:p>
          <a:p>
            <a:pPr marL="0" lvl="0" indent="0" algn="l" rtl="0">
              <a:lnSpc>
                <a:spcPct val="100000"/>
              </a:lnSpc>
              <a:spcBef>
                <a:spcPts val="0"/>
              </a:spcBef>
              <a:spcAft>
                <a:spcPts val="0"/>
              </a:spcAft>
              <a:buSzPts val="5400"/>
              <a:buNone/>
            </a:pPr>
            <a:r>
              <a:rPr lang="en" sz="1400" u="sng">
                <a:solidFill>
                  <a:schemeClr val="hlink"/>
                </a:solidFill>
                <a:hlinkClick r:id="rId3"/>
              </a:rPr>
              <a:t>Getting Started w Counting Routines</a:t>
            </a:r>
            <a:endParaRPr sz="1400"/>
          </a:p>
          <a:p>
            <a:pPr marL="0" lvl="0" indent="0" algn="l" rtl="0">
              <a:lnSpc>
                <a:spcPct val="100000"/>
              </a:lnSpc>
              <a:spcBef>
                <a:spcPts val="0"/>
              </a:spcBef>
              <a:spcAft>
                <a:spcPts val="0"/>
              </a:spcAft>
              <a:buSzPts val="5400"/>
              <a:buNone/>
            </a:pPr>
            <a:endParaRPr sz="1400"/>
          </a:p>
        </p:txBody>
      </p:sp>
      <p:sp>
        <p:nvSpPr>
          <p:cNvPr id="150" name="Google Shape;150;p24"/>
          <p:cNvSpPr txBox="1"/>
          <p:nvPr/>
        </p:nvSpPr>
        <p:spPr>
          <a:xfrm rot="-752927">
            <a:off x="452830" y="336682"/>
            <a:ext cx="2612407" cy="147768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1"/>
                </a:solidFill>
                <a:latin typeface="Open Sans"/>
                <a:ea typeface="Open Sans"/>
                <a:cs typeface="Open Sans"/>
                <a:sym typeface="Open Sans"/>
              </a:rPr>
              <a:t>By 1’s from different start pts.</a:t>
            </a:r>
            <a:endParaRPr sz="1400" b="0"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1"/>
                </a:solidFill>
                <a:latin typeface="Open Sans"/>
                <a:ea typeface="Open Sans"/>
                <a:cs typeface="Open Sans"/>
                <a:sym typeface="Open Sans"/>
              </a:rPr>
              <a:t>0,1,2,3,4,5,.......</a:t>
            </a:r>
            <a:endParaRPr sz="1400" b="0"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1"/>
                </a:solidFill>
                <a:latin typeface="Open Sans"/>
                <a:ea typeface="Open Sans"/>
                <a:cs typeface="Open Sans"/>
                <a:sym typeface="Open Sans"/>
              </a:rPr>
              <a:t>16,17,18, 19, 20…..</a:t>
            </a:r>
            <a:endParaRPr sz="1400" b="0"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1"/>
                </a:solidFill>
                <a:latin typeface="Open Sans"/>
                <a:ea typeface="Open Sans"/>
                <a:cs typeface="Open Sans"/>
                <a:sym typeface="Open Sans"/>
              </a:rPr>
              <a:t>118,119,120,121….</a:t>
            </a:r>
            <a:endParaRPr sz="1400" b="0"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Open Sans"/>
              <a:ea typeface="Open Sans"/>
              <a:cs typeface="Open Sans"/>
              <a:sym typeface="Open Sans"/>
            </a:endParaRPr>
          </a:p>
        </p:txBody>
      </p:sp>
      <p:sp>
        <p:nvSpPr>
          <p:cNvPr id="151" name="Google Shape;151;p24"/>
          <p:cNvSpPr txBox="1"/>
          <p:nvPr/>
        </p:nvSpPr>
        <p:spPr>
          <a:xfrm rot="1446970">
            <a:off x="5954205" y="3506884"/>
            <a:ext cx="3111692" cy="10466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Backwards by 1’s from different start pts.</a:t>
            </a:r>
            <a:endParaRPr sz="1400" b="0" i="0" u="none" strike="noStrike" cap="none">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19, 18, 17, 16…</a:t>
            </a:r>
            <a:endParaRPr sz="1400" b="0" i="0" u="none" strike="noStrike" cap="none">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84,83,83,82...</a:t>
            </a:r>
            <a:endParaRPr sz="1400" b="0" i="0" u="none" strike="noStrike" cap="none">
              <a:solidFill>
                <a:schemeClr val="accent5"/>
              </a:solidFill>
              <a:latin typeface="Open Sans"/>
              <a:ea typeface="Open Sans"/>
              <a:cs typeface="Open Sans"/>
              <a:sym typeface="Open Sans"/>
            </a:endParaRPr>
          </a:p>
        </p:txBody>
      </p:sp>
      <p:sp>
        <p:nvSpPr>
          <p:cNvPr id="152" name="Google Shape;152;p24"/>
          <p:cNvSpPr txBox="1"/>
          <p:nvPr/>
        </p:nvSpPr>
        <p:spPr>
          <a:xfrm>
            <a:off x="6000600" y="185750"/>
            <a:ext cx="30189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Forward and Backwards by 10 on and off decade</a:t>
            </a:r>
            <a:endParaRPr sz="1400" b="0" i="0" u="none" strike="noStrike" cap="none">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10, 20, 30…</a:t>
            </a:r>
            <a:endParaRPr sz="1400" b="0" i="0" u="none" strike="noStrike" cap="none">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37,47,57…</a:t>
            </a:r>
            <a:endParaRPr sz="1400" b="0" i="0" u="none" strike="noStrike" cap="none">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108,98,88...</a:t>
            </a:r>
            <a:endParaRPr sz="1400" b="0" i="0" u="none" strike="noStrike" cap="none">
              <a:solidFill>
                <a:schemeClr val="accent5"/>
              </a:solidFill>
              <a:latin typeface="Open Sans"/>
              <a:ea typeface="Open Sans"/>
              <a:cs typeface="Open Sans"/>
              <a:sym typeface="Open Sans"/>
            </a:endParaRPr>
          </a:p>
        </p:txBody>
      </p:sp>
      <p:sp>
        <p:nvSpPr>
          <p:cNvPr id="153" name="Google Shape;153;p24"/>
          <p:cNvSpPr txBox="1"/>
          <p:nvPr/>
        </p:nvSpPr>
        <p:spPr>
          <a:xfrm>
            <a:off x="127700" y="3692175"/>
            <a:ext cx="29607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Forward and Backwards by Multiples</a:t>
            </a:r>
            <a:endParaRPr sz="1400" b="0" i="0" u="none" strike="noStrike" cap="none">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3,6,9,12,</a:t>
            </a:r>
            <a:endParaRPr sz="1400" b="0" i="0" u="none" strike="noStrike" cap="none">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66,72,78</a:t>
            </a:r>
            <a:endParaRPr sz="1400" b="0" i="0" u="none" strike="noStrike" cap="none">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5"/>
                </a:solidFill>
                <a:latin typeface="Open Sans"/>
                <a:ea typeface="Open Sans"/>
                <a:cs typeface="Open Sans"/>
                <a:sym typeface="Open Sans"/>
              </a:rPr>
              <a:t>99.90.81...</a:t>
            </a:r>
            <a:endParaRPr sz="1400" b="0" i="0" u="none" strike="noStrike" cap="none">
              <a:solidFill>
                <a:schemeClr val="accent5"/>
              </a:solidFill>
              <a:latin typeface="Open Sans"/>
              <a:ea typeface="Open Sans"/>
              <a:cs typeface="Open Sans"/>
              <a:sym typeface="Open Sans"/>
            </a:endParaRPr>
          </a:p>
        </p:txBody>
      </p:sp>
      <p:sp>
        <p:nvSpPr>
          <p:cNvPr id="154" name="Google Shape;154;p24"/>
          <p:cNvSpPr txBox="1"/>
          <p:nvPr/>
        </p:nvSpPr>
        <p:spPr>
          <a:xfrm>
            <a:off x="5758875" y="1544200"/>
            <a:ext cx="24594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1"/>
                </a:solidFill>
                <a:latin typeface="Open Sans"/>
                <a:ea typeface="Open Sans"/>
                <a:cs typeface="Open Sans"/>
                <a:sym typeface="Open Sans"/>
              </a:rPr>
              <a:t>Fractions, Decimals, Percents</a:t>
            </a:r>
            <a:endParaRPr sz="1400" b="0"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1"/>
                </a:solidFill>
                <a:latin typeface="Open Sans"/>
                <a:ea typeface="Open Sans"/>
                <a:cs typeface="Open Sans"/>
                <a:sym typeface="Open Sans"/>
              </a:rPr>
              <a:t>2 ½, 2 ¾, 3, 3 ¼ …</a:t>
            </a:r>
            <a:endParaRPr sz="1400" b="0"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1"/>
                </a:solidFill>
                <a:latin typeface="Open Sans"/>
                <a:ea typeface="Open Sans"/>
                <a:cs typeface="Open Sans"/>
                <a:sym typeface="Open Sans"/>
              </a:rPr>
              <a:t>.07, .08, .09, .10...</a:t>
            </a:r>
            <a:endParaRPr sz="1400" b="0"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1811</Words>
  <Application>Microsoft Office PowerPoint</Application>
  <PresentationFormat>On-screen Show (16:9)</PresentationFormat>
  <Paragraphs>277</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Syncopate</vt:lpstr>
      <vt:lpstr>Abel</vt:lpstr>
      <vt:lpstr>Open Sans</vt:lpstr>
      <vt:lpstr>Passion One</vt:lpstr>
      <vt:lpstr>Arial</vt:lpstr>
      <vt:lpstr>PT Sans Narrow</vt:lpstr>
      <vt:lpstr>Pacifico</vt:lpstr>
      <vt:lpstr>Roboto</vt:lpstr>
      <vt:lpstr>Tropic</vt:lpstr>
      <vt:lpstr>Number Sense and Fluency Pt 2</vt:lpstr>
      <vt:lpstr>Agenda</vt:lpstr>
      <vt:lpstr>Mid Michigan Math Ladies</vt:lpstr>
      <vt:lpstr>Number Sense</vt:lpstr>
      <vt:lpstr>Quick Images</vt:lpstr>
      <vt:lpstr>Quick Looks, Finger Patterns and Subitizing</vt:lpstr>
      <vt:lpstr>Structuring Numbers Progression - “Teaching Number in the Classroom with 4-8 Year Olds”</vt:lpstr>
      <vt:lpstr>“Developing Number Knowledge; Assessment, Teaching &amp; Intervention with 7-11-Year Olds”</vt:lpstr>
      <vt:lpstr>Counting Routines Getting Started w Counting Routines </vt:lpstr>
      <vt:lpstr>Counting Routines</vt:lpstr>
      <vt:lpstr>Number Talks</vt:lpstr>
      <vt:lpstr>Number Talks Videos  BK/K: https://www.youtube.com/playlist?list=PLEBpy8VH1kn8qhDjRZTlghcThjpuWFSm5  1st/2nd: https://www.youtube.com/playlist?list=PLEBpy8VH1kn8yjK0agCI8wvOMlMG0Hi9S   3rd: https://www.youtube.com/playlist?list=PLEBpy8VH1kn_0q_uWIkPGSk4syNXfPpXX   4th/5th/6th: https://www.youtube.com/playlist?list=PLEBpy8VH1kn-PuUHDfvXtgxBMrxWufhJj</vt:lpstr>
      <vt:lpstr>Fluency Games Free Resources | US Math Recovery Council® </vt:lpstr>
      <vt:lpstr>Developing fluency?</vt:lpstr>
      <vt:lpstr>PowerPoint Presentation</vt:lpstr>
      <vt:lpstr>Fluency</vt:lpstr>
      <vt:lpstr>Addition &amp; Subtraction</vt:lpstr>
      <vt:lpstr>Number Word Sequence</vt:lpstr>
      <vt:lpstr>Structuring</vt:lpstr>
      <vt:lpstr>Multiplication and Division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Sense and Fluency Pt 2</dc:title>
  <dc:creator>Lory Thayer</dc:creator>
  <cp:lastModifiedBy>Lory Thayer</cp:lastModifiedBy>
  <cp:revision>1</cp:revision>
  <dcterms:modified xsi:type="dcterms:W3CDTF">2021-05-19T15:09:35Z</dcterms:modified>
</cp:coreProperties>
</file>